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62" r:id="rId4"/>
    <p:sldId id="263" r:id="rId5"/>
    <p:sldId id="264" r:id="rId6"/>
    <p:sldId id="270" r:id="rId7"/>
    <p:sldId id="261" r:id="rId8"/>
    <p:sldId id="260" r:id="rId9"/>
    <p:sldId id="266" r:id="rId10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00B"/>
    <a:srgbClr val="0070C0"/>
    <a:srgbClr val="E22233"/>
    <a:srgbClr val="C30F0F"/>
    <a:srgbClr val="992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4" autoAdjust="0"/>
    <p:restoredTop sz="94660"/>
  </p:normalViewPr>
  <p:slideViewPr>
    <p:cSldViewPr snapToGrid="0">
      <p:cViewPr varScale="1">
        <p:scale>
          <a:sx n="49" d="100"/>
          <a:sy n="49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2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5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2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7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7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0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824727-DE0E-48F2-8578-E2A4ECD3CEDF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9B3EB8-8362-49AB-9755-4BCF42BAF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BBA78F-9AA0-4BCF-ACCA-27675752AF75}"/>
              </a:ext>
            </a:extLst>
          </p:cNvPr>
          <p:cNvSpPr txBox="1"/>
          <p:nvPr/>
        </p:nvSpPr>
        <p:spPr>
          <a:xfrm>
            <a:off x="529521" y="1685070"/>
            <a:ext cx="6655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Templates are pre-made designs or documents that can be customized.  It is a </a:t>
            </a:r>
          </a:p>
          <a:p>
            <a:r>
              <a:rPr lang="en-US" sz="1600" dirty="0"/>
              <a:t>document that you can copy and fill in the variable parts.  Templates can be a one-stop shop or a starting point that inspires you. You can take existing templates or patterns and tailor it to fit your own needs.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F704F-E876-4DDC-B9B2-D61DF3CC2B46}"/>
              </a:ext>
            </a:extLst>
          </p:cNvPr>
          <p:cNvSpPr txBox="1"/>
          <p:nvPr/>
        </p:nvSpPr>
        <p:spPr>
          <a:xfrm>
            <a:off x="361287" y="1356660"/>
            <a:ext cx="275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30F0F"/>
                </a:solidFill>
                <a:latin typeface="Modern Love" panose="04090805081005020601" pitchFamily="82" charset="0"/>
              </a:rPr>
              <a:t>What Are Templates?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87E5A-F7CD-4831-9579-0C5AF92A087C}"/>
              </a:ext>
            </a:extLst>
          </p:cNvPr>
          <p:cNvSpPr txBox="1"/>
          <p:nvPr/>
        </p:nvSpPr>
        <p:spPr>
          <a:xfrm>
            <a:off x="414463" y="2850184"/>
            <a:ext cx="2627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30F0F"/>
                </a:solidFill>
                <a:latin typeface="Modern Love" panose="04090805081005020601" pitchFamily="82" charset="0"/>
              </a:rPr>
              <a:t>Why Use Templates?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7A213E-F526-4195-A83E-A43BCEDAE5C8}"/>
              </a:ext>
            </a:extLst>
          </p:cNvPr>
          <p:cNvSpPr txBox="1"/>
          <p:nvPr/>
        </p:nvSpPr>
        <p:spPr>
          <a:xfrm>
            <a:off x="361287" y="5279971"/>
            <a:ext cx="3722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30F0F"/>
                </a:solidFill>
                <a:latin typeface="Modern Love" panose="04090805081005020601" pitchFamily="82" charset="0"/>
              </a:rPr>
              <a:t>Where Can I Find Templates?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60CF0F-C771-4755-8395-376FF8E72351}"/>
              </a:ext>
            </a:extLst>
          </p:cNvPr>
          <p:cNvGrpSpPr/>
          <p:nvPr/>
        </p:nvGrpSpPr>
        <p:grpSpPr>
          <a:xfrm>
            <a:off x="8641332" y="2463698"/>
            <a:ext cx="6209098" cy="874799"/>
            <a:chOff x="8497246" y="402362"/>
            <a:chExt cx="6209098" cy="8747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5BDF16B-09C8-42BC-A850-38B623B1B918}"/>
                </a:ext>
              </a:extLst>
            </p:cNvPr>
            <p:cNvSpPr/>
            <p:nvPr/>
          </p:nvSpPr>
          <p:spPr>
            <a:xfrm>
              <a:off x="9574306" y="524435"/>
              <a:ext cx="5132038" cy="657103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BCA86F-ACE3-4F9E-965C-84F1AFD9D9AF}"/>
                </a:ext>
              </a:extLst>
            </p:cNvPr>
            <p:cNvGrpSpPr/>
            <p:nvPr/>
          </p:nvGrpSpPr>
          <p:grpSpPr>
            <a:xfrm>
              <a:off x="8497246" y="402362"/>
              <a:ext cx="6209098" cy="874799"/>
              <a:chOff x="382062" y="-34929"/>
              <a:chExt cx="7497914" cy="1189727"/>
            </a:xfrm>
          </p:grpSpPr>
          <p:pic>
            <p:nvPicPr>
              <p:cNvPr id="26" name="Picture 10" descr="Biting Clipart ">
                <a:extLst>
                  <a:ext uri="{FF2B5EF4-FFF2-40B4-BE49-F238E27FC236}">
                    <a16:creationId xmlns:a16="http://schemas.microsoft.com/office/drawing/2014/main" id="{52FF1535-3BD4-47C7-83F7-0A6098C03A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02759" flipH="1">
                <a:off x="382062" y="-34929"/>
                <a:ext cx="1026414" cy="1189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4B6C4B-6B78-43FC-AB24-0E627125C18C}"/>
                  </a:ext>
                </a:extLst>
              </p:cNvPr>
              <p:cNvSpPr txBox="1"/>
              <p:nvPr/>
            </p:nvSpPr>
            <p:spPr>
              <a:xfrm>
                <a:off x="1886049" y="313171"/>
                <a:ext cx="5993927" cy="711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C30F0F"/>
                    </a:solidFill>
                    <a:latin typeface="Modern Love" panose="04090805081005020601" pitchFamily="82" charset="0"/>
                    <a:cs typeface="Kigelia Arabic Light" panose="020B0604020202020204" pitchFamily="34" charset="-78"/>
                  </a:rPr>
                  <a:t>Tempted to Use Templates</a:t>
                </a:r>
                <a:r>
                  <a:rPr lang="en-US" sz="2800" dirty="0">
                    <a:solidFill>
                      <a:srgbClr val="C30F0F"/>
                    </a:solidFill>
                    <a:latin typeface="Modern Love" panose="04090805081005020601" pitchFamily="82" charset="0"/>
                  </a:rPr>
                  <a:t>?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7E0E9BD-4EF2-4A7A-8778-99D05DF91167}"/>
              </a:ext>
            </a:extLst>
          </p:cNvPr>
          <p:cNvSpPr txBox="1"/>
          <p:nvPr/>
        </p:nvSpPr>
        <p:spPr>
          <a:xfrm>
            <a:off x="532776" y="5616113"/>
            <a:ext cx="65740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Designing and creating professional looking material has never been easier or</a:t>
            </a:r>
          </a:p>
          <a:p>
            <a:r>
              <a:rPr lang="en-US" sz="1600" dirty="0"/>
              <a:t>more fun.  </a:t>
            </a:r>
            <a:r>
              <a:rPr lang="en-US" sz="1600" b="0" i="0" dirty="0">
                <a:solidFill>
                  <a:srgbClr val="202124"/>
                </a:solidFill>
                <a:effectLst/>
              </a:rPr>
              <a:t>There are lots of places where you can find free graphic design templates.  </a:t>
            </a:r>
            <a:r>
              <a:rPr lang="en-US" sz="1600" dirty="0"/>
              <a:t> One of these is Canva.  It is user friendly with a lot of built-in features for resizing, adding text, color and elements to your designs.   Postal employees must access canva.com through Google Chrome.</a:t>
            </a:r>
          </a:p>
          <a:p>
            <a:endParaRPr lang="en-US" sz="1600" dirty="0"/>
          </a:p>
          <a:p>
            <a:r>
              <a:rPr lang="en-US" sz="1600" i="1" dirty="0"/>
              <a:t>Please note that the Postal Service cannot recommend or promote one product, service, or resources over another.  We want to make you aware of a FREE graphic tool that is loaded with templates. 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We also have templates that you can use on _________________________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BDC244-307B-4C2B-8733-78EBA6F4E43A}"/>
              </a:ext>
            </a:extLst>
          </p:cNvPr>
          <p:cNvGrpSpPr/>
          <p:nvPr/>
        </p:nvGrpSpPr>
        <p:grpSpPr>
          <a:xfrm>
            <a:off x="594342" y="8534453"/>
            <a:ext cx="6444365" cy="1200329"/>
            <a:chOff x="549888" y="8402980"/>
            <a:chExt cx="6444365" cy="1200329"/>
          </a:xfrm>
        </p:grpSpPr>
        <p:pic>
          <p:nvPicPr>
            <p:cNvPr id="37" name="Picture 8" descr="Angel and devil">
              <a:extLst>
                <a:ext uri="{FF2B5EF4-FFF2-40B4-BE49-F238E27FC236}">
                  <a16:creationId xmlns:a16="http://schemas.microsoft.com/office/drawing/2014/main" id="{719A857D-80AC-430E-A5A4-0C099DA5D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83" b="98217" l="813" r="99625">
                          <a14:foregroundMark x1="3750" y1="29335" x2="8938" y2="31118"/>
                          <a14:foregroundMark x1="813" y1="39465" x2="2188" y2="39465"/>
                          <a14:foregroundMark x1="59500" y1="1783" x2="59125" y2="9157"/>
                          <a14:foregroundMark x1="63438" y1="26256" x2="62438" y2="35413"/>
                          <a14:foregroundMark x1="71438" y1="32739" x2="70188" y2="37925"/>
                          <a14:foregroundMark x1="51688" y1="66856" x2="50125" y2="79579"/>
                          <a14:foregroundMark x1="53063" y1="71070" x2="60250" y2="74716"/>
                          <a14:foregroundMark x1="60250" y1="74716" x2="65875" y2="73582"/>
                          <a14:foregroundMark x1="89750" y1="52269" x2="99625" y2="54700"/>
                          <a14:foregroundMark x1="58125" y1="90194" x2="56000" y2="982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57615" y="8421488"/>
              <a:ext cx="1436638" cy="110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D2D923-2441-4A1E-89CC-8C9E563BE7D4}"/>
                </a:ext>
              </a:extLst>
            </p:cNvPr>
            <p:cNvSpPr txBox="1"/>
            <p:nvPr/>
          </p:nvSpPr>
          <p:spPr>
            <a:xfrm>
              <a:off x="549888" y="8402980"/>
              <a:ext cx="51367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Even though templates make designing almost flawless it does not mean that it should stop</a:t>
              </a:r>
            </a:p>
            <a:p>
              <a:r>
                <a:rPr lang="en-US" i="1" dirty="0">
                  <a:solidFill>
                    <a:srgbClr val="C00000"/>
                  </a:solidFill>
                </a:rPr>
                <a:t>you from designing your own piece from scratch</a:t>
              </a:r>
            </a:p>
            <a:p>
              <a:r>
                <a:rPr lang="en-US" i="1" dirty="0">
                  <a:solidFill>
                    <a:srgbClr val="C00000"/>
                  </a:solidFill>
                </a:rPr>
                <a:t>which can serve as a template for future use.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FA60D0A-428B-4644-BBAD-28395C4A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25" y="156196"/>
            <a:ext cx="6921584" cy="11370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2F6A51-C6E4-408B-874E-B76CA18D3B92}"/>
              </a:ext>
            </a:extLst>
          </p:cNvPr>
          <p:cNvSpPr/>
          <p:nvPr/>
        </p:nvSpPr>
        <p:spPr>
          <a:xfrm>
            <a:off x="320946" y="197683"/>
            <a:ext cx="7101831" cy="9663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0CB77-51C7-4BAA-B68D-6553C1243381}"/>
              </a:ext>
            </a:extLst>
          </p:cNvPr>
          <p:cNvSpPr txBox="1"/>
          <p:nvPr/>
        </p:nvSpPr>
        <p:spPr>
          <a:xfrm>
            <a:off x="529521" y="3200340"/>
            <a:ext cx="65740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Templates can be a useful and time-saving tool by helping to simplify the creation of flyers, emails, posters, newsletters, etc. </a:t>
            </a:r>
            <a:r>
              <a:rPr lang="en-US" sz="1600" dirty="0">
                <a:solidFill>
                  <a:srgbClr val="202124"/>
                </a:solidFill>
              </a:rPr>
              <a:t>Templates can help put information onto web pages, build social media posts, and create flyers and presentations that look professional and on brand.  </a:t>
            </a:r>
            <a:r>
              <a:rPr lang="en-US" sz="1600" dirty="0">
                <a:solidFill>
                  <a:srgbClr val="334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ease our workload and make us feel less stressed, and, at the same time, they increase efficiency.  By using templates your designs are uniform and create a sense of familiarity that </a:t>
            </a:r>
            <a:r>
              <a:rPr lang="en-US" sz="1600" dirty="0"/>
              <a:t>gives a sense of structure and consistency to the design piece.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A63C26-4746-40F6-BCBF-581A1DBAD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60" y="684156"/>
            <a:ext cx="22382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9F704F-E876-4DDC-B9B2-D61DF3CC2B46}"/>
              </a:ext>
            </a:extLst>
          </p:cNvPr>
          <p:cNvSpPr txBox="1"/>
          <p:nvPr/>
        </p:nvSpPr>
        <p:spPr>
          <a:xfrm>
            <a:off x="769664" y="3258382"/>
            <a:ext cx="54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30F0F"/>
                </a:solidFill>
                <a:latin typeface="Modern Love" panose="04090805081005020601" pitchFamily="82" charset="0"/>
              </a:rPr>
              <a:t>The Tempting PCC Template Challenge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F6A51-C6E4-408B-874E-B76CA18D3B92}"/>
              </a:ext>
            </a:extLst>
          </p:cNvPr>
          <p:cNvSpPr/>
          <p:nvPr/>
        </p:nvSpPr>
        <p:spPr>
          <a:xfrm>
            <a:off x="320946" y="197683"/>
            <a:ext cx="7101831" cy="9663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3B7BCC-F755-44CA-ACC5-6835839605F7}"/>
              </a:ext>
            </a:extLst>
          </p:cNvPr>
          <p:cNvSpPr txBox="1"/>
          <p:nvPr/>
        </p:nvSpPr>
        <p:spPr>
          <a:xfrm>
            <a:off x="594504" y="3485091"/>
            <a:ext cx="6655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Communication and Marketing Sub-Committee is tempting your PCC to participate in our PCC Template Challenge.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Beginning May 1, 2022 through  May 31, 2022, we invite you to share your best PCC template(s) on the PCC Voice LinkedIn.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 be daring, clever and devilishly creative, but mostly have fun!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addition to winning a special prize, our winning entries will be featured on our “Templates” page.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a Member of the PCC Voice LinkedIn?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problem, simply scan the following QR code and start posting today!</a:t>
            </a:r>
          </a:p>
        </p:txBody>
      </p:sp>
      <p:pic>
        <p:nvPicPr>
          <p:cNvPr id="33" name="Picture 8" descr="Angel and devil">
            <a:extLst>
              <a:ext uri="{FF2B5EF4-FFF2-40B4-BE49-F238E27FC236}">
                <a16:creationId xmlns:a16="http://schemas.microsoft.com/office/drawing/2014/main" id="{EFDF8303-F1C5-4692-8D79-43EFA1BD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3" b="98217" l="813" r="99625">
                        <a14:foregroundMark x1="3750" y1="29335" x2="8938" y2="31118"/>
                        <a14:foregroundMark x1="813" y1="39465" x2="2188" y2="39465"/>
                        <a14:foregroundMark x1="59500" y1="1783" x2="59125" y2="9157"/>
                        <a14:foregroundMark x1="63438" y1="26256" x2="62438" y2="35413"/>
                        <a14:foregroundMark x1="71438" y1="32739" x2="70188" y2="37925"/>
                        <a14:foregroundMark x1="51688" y1="66856" x2="50125" y2="79579"/>
                        <a14:foregroundMark x1="53063" y1="71070" x2="60250" y2="74716"/>
                        <a14:foregroundMark x1="60250" y1="74716" x2="65875" y2="73582"/>
                        <a14:foregroundMark x1="89750" y1="52269" x2="99625" y2="54700"/>
                        <a14:foregroundMark x1="58125" y1="90194" x2="56000" y2="98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8237" y="2624670"/>
            <a:ext cx="1436638" cy="11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2E81160-2423-418D-A44B-4C6B590D2355}"/>
              </a:ext>
            </a:extLst>
          </p:cNvPr>
          <p:cNvSpPr txBox="1"/>
          <p:nvPr/>
        </p:nvSpPr>
        <p:spPr>
          <a:xfrm>
            <a:off x="1100483" y="1465757"/>
            <a:ext cx="575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Even though editable templates make designing almost flawless, it shouldn’t stop you from having a little creative fun by designing your own marketing piece from scratch which can serve as a template for future use.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0B467-E72B-4876-A3B0-5DF923357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961" y="7522742"/>
            <a:ext cx="1895606" cy="1828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34F1B2C-55D8-446E-B1B6-DB50095126B5}"/>
              </a:ext>
            </a:extLst>
          </p:cNvPr>
          <p:cNvGrpSpPr/>
          <p:nvPr/>
        </p:nvGrpSpPr>
        <p:grpSpPr>
          <a:xfrm>
            <a:off x="374378" y="192324"/>
            <a:ext cx="8338985" cy="1030770"/>
            <a:chOff x="347817" y="2406801"/>
            <a:chExt cx="8338985" cy="103077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2644B9-28FB-4FF1-A0AF-4716B87BAA63}"/>
                </a:ext>
              </a:extLst>
            </p:cNvPr>
            <p:cNvGrpSpPr/>
            <p:nvPr/>
          </p:nvGrpSpPr>
          <p:grpSpPr>
            <a:xfrm>
              <a:off x="347817" y="2406801"/>
              <a:ext cx="8338985" cy="1030770"/>
              <a:chOff x="2701709" y="2461498"/>
              <a:chExt cx="8180885" cy="105270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86AC5-96E8-404B-9E62-101FB925075E}"/>
                  </a:ext>
                </a:extLst>
              </p:cNvPr>
              <p:cNvSpPr/>
              <p:nvPr/>
            </p:nvSpPr>
            <p:spPr>
              <a:xfrm>
                <a:off x="2701709" y="2461498"/>
                <a:ext cx="6936326" cy="1052704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489DF2C-BB61-48B7-B024-85BAFFCA1728}"/>
                  </a:ext>
                </a:extLst>
              </p:cNvPr>
              <p:cNvSpPr txBox="1"/>
              <p:nvPr/>
            </p:nvSpPr>
            <p:spPr>
              <a:xfrm>
                <a:off x="3567058" y="2774342"/>
                <a:ext cx="7315536" cy="471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30F0F"/>
                    </a:solidFill>
                    <a:latin typeface="Modern Love" panose="04090805081005020601" pitchFamily="82" charset="0"/>
                    <a:cs typeface="Kigelia Arabic Light" panose="020B0604020202020204" pitchFamily="34" charset="-78"/>
                  </a:rPr>
                  <a:t>The Tempting PCC Template Challenge</a:t>
                </a:r>
                <a:endParaRPr lang="en-US" sz="2400" dirty="0">
                  <a:solidFill>
                    <a:srgbClr val="C30F0F"/>
                  </a:solidFill>
                  <a:latin typeface="Modern Love" panose="04090805081005020601" pitchFamily="82" charset="0"/>
                </a:endParaRPr>
              </a:p>
            </p:txBody>
          </p:sp>
        </p:grpSp>
        <p:pic>
          <p:nvPicPr>
            <p:cNvPr id="44" name="Picture 10" descr="Biting Clipart ">
              <a:extLst>
                <a:ext uri="{FF2B5EF4-FFF2-40B4-BE49-F238E27FC236}">
                  <a16:creationId xmlns:a16="http://schemas.microsoft.com/office/drawing/2014/main" id="{0193AAD3-285F-49BC-AE42-6D1A0970A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02759" flipH="1">
              <a:off x="403136" y="2437928"/>
              <a:ext cx="848288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3E47615-F7EE-42F8-88B1-312386F62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879" y="2864542"/>
              <a:ext cx="223823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53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4FDCD6-625E-4B3A-9A5D-2AC28EF11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3214263"/>
            <a:ext cx="1758348" cy="118505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9CCD201-56D8-481F-AA24-78D3DD9D3B8F}"/>
              </a:ext>
            </a:extLst>
          </p:cNvPr>
          <p:cNvSpPr txBox="1"/>
          <p:nvPr/>
        </p:nvSpPr>
        <p:spPr>
          <a:xfrm>
            <a:off x="403420" y="2805874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Eras Bold ITC" panose="020B0907030504020204" pitchFamily="34" charset="0"/>
              </a:rPr>
              <a:t>Print and mail</a:t>
            </a:r>
          </a:p>
          <a:p>
            <a:pPr algn="ctr"/>
            <a:r>
              <a:rPr lang="en-US" sz="1400" dirty="0">
                <a:latin typeface="Eras Bold ITC" panose="020B0907030504020204" pitchFamily="34" charset="0"/>
              </a:rPr>
              <a:t>services donated by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Eras Bold ITC" panose="020B0907030504020204" pitchFamily="34" charset="0"/>
              </a:rPr>
              <a:t>NAME &amp; LOGO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83F7DE-4333-45E3-A813-0E93CAC7659F}"/>
              </a:ext>
            </a:extLst>
          </p:cNvPr>
          <p:cNvGrpSpPr/>
          <p:nvPr/>
        </p:nvGrpSpPr>
        <p:grpSpPr>
          <a:xfrm>
            <a:off x="2111" y="57295"/>
            <a:ext cx="250725" cy="339209"/>
            <a:chOff x="14748" y="44248"/>
            <a:chExt cx="250725" cy="33920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CECDC9-EDD2-4170-92E7-CB446F29DABB}"/>
                </a:ext>
              </a:extLst>
            </p:cNvPr>
            <p:cNvCxnSpPr/>
            <p:nvPr/>
          </p:nvCxnSpPr>
          <p:spPr>
            <a:xfrm>
              <a:off x="265471" y="44248"/>
              <a:ext cx="0" cy="339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C06CF8C-CC2A-4918-972E-89686C320C5A}"/>
                </a:ext>
              </a:extLst>
            </p:cNvPr>
            <p:cNvCxnSpPr/>
            <p:nvPr/>
          </p:nvCxnSpPr>
          <p:spPr>
            <a:xfrm>
              <a:off x="14748" y="383457"/>
              <a:ext cx="250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3AEA4A-CEA6-47F1-A0D6-19DAF4A28F5F}"/>
              </a:ext>
            </a:extLst>
          </p:cNvPr>
          <p:cNvGrpSpPr/>
          <p:nvPr/>
        </p:nvGrpSpPr>
        <p:grpSpPr>
          <a:xfrm flipH="1">
            <a:off x="7509038" y="57294"/>
            <a:ext cx="250725" cy="339209"/>
            <a:chOff x="14748" y="44248"/>
            <a:chExt cx="250725" cy="33920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117A1E-4AF2-4C99-AC73-4004DA0806D2}"/>
                </a:ext>
              </a:extLst>
            </p:cNvPr>
            <p:cNvCxnSpPr/>
            <p:nvPr/>
          </p:nvCxnSpPr>
          <p:spPr>
            <a:xfrm>
              <a:off x="265471" y="44248"/>
              <a:ext cx="0" cy="339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2BFE741-A6C5-40A6-80E6-5D732E354269}"/>
                </a:ext>
              </a:extLst>
            </p:cNvPr>
            <p:cNvCxnSpPr/>
            <p:nvPr/>
          </p:nvCxnSpPr>
          <p:spPr>
            <a:xfrm>
              <a:off x="14748" y="383457"/>
              <a:ext cx="250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25FD2D-2384-42BE-A743-0BCF55E87A52}"/>
              </a:ext>
            </a:extLst>
          </p:cNvPr>
          <p:cNvGrpSpPr/>
          <p:nvPr/>
        </p:nvGrpSpPr>
        <p:grpSpPr>
          <a:xfrm flipV="1">
            <a:off x="-19866" y="9624808"/>
            <a:ext cx="250725" cy="339209"/>
            <a:chOff x="14748" y="44248"/>
            <a:chExt cx="250725" cy="33920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7FCBC7-3EE6-4A60-B161-65C2CC32A8C0}"/>
                </a:ext>
              </a:extLst>
            </p:cNvPr>
            <p:cNvCxnSpPr/>
            <p:nvPr/>
          </p:nvCxnSpPr>
          <p:spPr>
            <a:xfrm>
              <a:off x="265471" y="44248"/>
              <a:ext cx="0" cy="339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57613CC-96A2-4360-B028-DA4BBDAD7F94}"/>
                </a:ext>
              </a:extLst>
            </p:cNvPr>
            <p:cNvCxnSpPr/>
            <p:nvPr/>
          </p:nvCxnSpPr>
          <p:spPr>
            <a:xfrm>
              <a:off x="14748" y="383457"/>
              <a:ext cx="250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CBFDC0-D0D9-46CF-AAE5-A42D23183A6B}"/>
              </a:ext>
            </a:extLst>
          </p:cNvPr>
          <p:cNvGrpSpPr/>
          <p:nvPr/>
        </p:nvGrpSpPr>
        <p:grpSpPr>
          <a:xfrm flipH="1" flipV="1">
            <a:off x="7549379" y="9633342"/>
            <a:ext cx="250725" cy="339209"/>
            <a:chOff x="14748" y="44248"/>
            <a:chExt cx="250725" cy="33920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312CBD9-7A6A-4C6B-ACB0-2A5E82374B13}"/>
                </a:ext>
              </a:extLst>
            </p:cNvPr>
            <p:cNvCxnSpPr/>
            <p:nvPr/>
          </p:nvCxnSpPr>
          <p:spPr>
            <a:xfrm>
              <a:off x="265471" y="44248"/>
              <a:ext cx="0" cy="339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EBE2CE-81F0-48C1-9F87-6A090D2D0F8C}"/>
                </a:ext>
              </a:extLst>
            </p:cNvPr>
            <p:cNvCxnSpPr/>
            <p:nvPr/>
          </p:nvCxnSpPr>
          <p:spPr>
            <a:xfrm>
              <a:off x="14748" y="383457"/>
              <a:ext cx="250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4">
            <a:extLst>
              <a:ext uri="{FF2B5EF4-FFF2-40B4-BE49-F238E27FC236}">
                <a16:creationId xmlns:a16="http://schemas.microsoft.com/office/drawing/2014/main" id="{EF4D66BB-083C-48DC-B142-AC44868C773F}"/>
              </a:ext>
            </a:extLst>
          </p:cNvPr>
          <p:cNvSpPr txBox="1"/>
          <p:nvPr/>
        </p:nvSpPr>
        <p:spPr>
          <a:xfrm>
            <a:off x="5806196" y="618858"/>
            <a:ext cx="149636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First-Class Mail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Postage &amp; Fees Paid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USPS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Permit No. G-10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A93FB7-F240-42B8-9709-310FC11D1DFA}"/>
              </a:ext>
            </a:extLst>
          </p:cNvPr>
          <p:cNvSpPr txBox="1"/>
          <p:nvPr/>
        </p:nvSpPr>
        <p:spPr>
          <a:xfrm>
            <a:off x="834938" y="903282"/>
            <a:ext cx="13281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City, State  zip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Return Address</a:t>
            </a:r>
          </a:p>
          <a:p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C4920A5D-822E-4E0D-B12B-B6D11FA68E7B}"/>
              </a:ext>
            </a:extLst>
          </p:cNvPr>
          <p:cNvSpPr/>
          <p:nvPr/>
        </p:nvSpPr>
        <p:spPr>
          <a:xfrm>
            <a:off x="3736403" y="1950987"/>
            <a:ext cx="3566160" cy="2103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50CAD1-BA54-4632-AF69-C8CEBA4FD113}"/>
              </a:ext>
            </a:extLst>
          </p:cNvPr>
          <p:cNvSpPr/>
          <p:nvPr/>
        </p:nvSpPr>
        <p:spPr>
          <a:xfrm>
            <a:off x="247921" y="4457774"/>
            <a:ext cx="7271991" cy="4703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9B0C27-5FC5-4FB1-86E5-920B7D51582B}"/>
              </a:ext>
            </a:extLst>
          </p:cNvPr>
          <p:cNvSpPr txBox="1"/>
          <p:nvPr/>
        </p:nvSpPr>
        <p:spPr>
          <a:xfrm>
            <a:off x="2168116" y="4479745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EVENT - 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22648-E890-455C-9992-664B37B562BB}"/>
              </a:ext>
            </a:extLst>
          </p:cNvPr>
          <p:cNvSpPr txBox="1"/>
          <p:nvPr/>
        </p:nvSpPr>
        <p:spPr>
          <a:xfrm>
            <a:off x="965718" y="5972660"/>
            <a:ext cx="58299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DATE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Type of meeting; Zoom, in person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E47017-0A9A-44F7-8AC9-38C0E7AB4B2B}"/>
              </a:ext>
            </a:extLst>
          </p:cNvPr>
          <p:cNvSpPr txBox="1"/>
          <p:nvPr/>
        </p:nvSpPr>
        <p:spPr>
          <a:xfrm>
            <a:off x="2296361" y="9137874"/>
            <a:ext cx="288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– CONTACT INFO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8F33EF-778E-4DB0-84EE-245D18F8DAB6}"/>
              </a:ext>
            </a:extLst>
          </p:cNvPr>
          <p:cNvGrpSpPr/>
          <p:nvPr/>
        </p:nvGrpSpPr>
        <p:grpSpPr>
          <a:xfrm>
            <a:off x="834938" y="8244483"/>
            <a:ext cx="5351215" cy="846392"/>
            <a:chOff x="844929" y="8267921"/>
            <a:chExt cx="5351215" cy="84639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8953F6-9990-4EE1-8FFA-8A1A965F9514}"/>
                </a:ext>
              </a:extLst>
            </p:cNvPr>
            <p:cNvSpPr txBox="1"/>
            <p:nvPr/>
          </p:nvSpPr>
          <p:spPr>
            <a:xfrm>
              <a:off x="844929" y="8285378"/>
              <a:ext cx="1240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LOCATION</a:t>
              </a:r>
              <a:endPara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0339689-DD49-4937-AC80-56CBB7E7BD4B}"/>
                </a:ext>
              </a:extLst>
            </p:cNvPr>
            <p:cNvGrpSpPr/>
            <p:nvPr/>
          </p:nvGrpSpPr>
          <p:grpSpPr>
            <a:xfrm>
              <a:off x="2173982" y="8267921"/>
              <a:ext cx="4022162" cy="846392"/>
              <a:chOff x="2173982" y="8267921"/>
              <a:chExt cx="4022162" cy="84639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FBF535-50EB-40F8-91A7-C83A83593A2B}"/>
                  </a:ext>
                </a:extLst>
              </p:cNvPr>
              <p:cNvSpPr txBox="1"/>
              <p:nvPr/>
            </p:nvSpPr>
            <p:spPr>
              <a:xfrm>
                <a:off x="2621377" y="8267921"/>
                <a:ext cx="3094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TIME/AGENDA</a:t>
                </a:r>
                <a:endParaRPr lang="en-US" sz="1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0A8D54-9FB1-4E3D-AE49-8890C3DCE114}"/>
                  </a:ext>
                </a:extLst>
              </p:cNvPr>
              <p:cNvSpPr txBox="1"/>
              <p:nvPr/>
            </p:nvSpPr>
            <p:spPr>
              <a:xfrm>
                <a:off x="2173982" y="8775759"/>
                <a:ext cx="4022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COST?</a:t>
                </a:r>
                <a:endParaRPr lang="en-US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DCEF9F-499F-4DA5-93D5-918008D4B434}"/>
              </a:ext>
            </a:extLst>
          </p:cNvPr>
          <p:cNvSpPr txBox="1"/>
          <p:nvPr/>
        </p:nvSpPr>
        <p:spPr>
          <a:xfrm>
            <a:off x="475650" y="5355386"/>
            <a:ext cx="184731" cy="376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B4E5F9-9889-4141-82F2-A93A370F2327}"/>
              </a:ext>
            </a:extLst>
          </p:cNvPr>
          <p:cNvSpPr txBox="1"/>
          <p:nvPr/>
        </p:nvSpPr>
        <p:spPr>
          <a:xfrm>
            <a:off x="3355110" y="5112284"/>
            <a:ext cx="103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39870F-C4D5-42AF-A9B5-D05A3F9BF5E9}"/>
              </a:ext>
            </a:extLst>
          </p:cNvPr>
          <p:cNvSpPr txBox="1"/>
          <p:nvPr/>
        </p:nvSpPr>
        <p:spPr>
          <a:xfrm>
            <a:off x="2568455" y="7642650"/>
            <a:ext cx="2335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SYNOPSIS OF EVENT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91B275-AB79-44AA-AC3D-10A4D1DBCA5C}"/>
              </a:ext>
            </a:extLst>
          </p:cNvPr>
          <p:cNvSpPr/>
          <p:nvPr/>
        </p:nvSpPr>
        <p:spPr>
          <a:xfrm>
            <a:off x="790800" y="6977194"/>
            <a:ext cx="616416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GRAPHIC OR KEY POINTS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18E87-5F1C-4C9B-80F0-65472AFA12F8}"/>
              </a:ext>
            </a:extLst>
          </p:cNvPr>
          <p:cNvSpPr/>
          <p:nvPr/>
        </p:nvSpPr>
        <p:spPr>
          <a:xfrm>
            <a:off x="344937" y="5663611"/>
            <a:ext cx="70558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HOST/ HOSTS NAMES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6F48B-32D6-4BA1-9CEE-85E848C777D2}"/>
              </a:ext>
            </a:extLst>
          </p:cNvPr>
          <p:cNvSpPr txBox="1"/>
          <p:nvPr/>
        </p:nvSpPr>
        <p:spPr>
          <a:xfrm>
            <a:off x="4175072" y="2494106"/>
            <a:ext cx="51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EFEF0-4BB5-435F-B024-30FD74CEC156}"/>
              </a:ext>
            </a:extLst>
          </p:cNvPr>
          <p:cNvSpPr txBox="1"/>
          <p:nvPr/>
        </p:nvSpPr>
        <p:spPr>
          <a:xfrm>
            <a:off x="230857" y="4463310"/>
            <a:ext cx="839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22233"/>
                </a:solidFill>
              </a:rPr>
              <a:t>FRONT</a:t>
            </a:r>
          </a:p>
          <a:p>
            <a:endParaRPr lang="en-US" b="1" dirty="0">
              <a:solidFill>
                <a:srgbClr val="E22233"/>
              </a:solidFill>
            </a:endParaRPr>
          </a:p>
          <a:p>
            <a:r>
              <a:rPr lang="en-US" b="1" dirty="0">
                <a:solidFill>
                  <a:srgbClr val="E22233"/>
                </a:solidFill>
              </a:rPr>
              <a:t>BACK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B4267-E8F2-4BAD-B49C-69767921BFA7}"/>
              </a:ext>
            </a:extLst>
          </p:cNvPr>
          <p:cNvCxnSpPr/>
          <p:nvPr/>
        </p:nvCxnSpPr>
        <p:spPr>
          <a:xfrm>
            <a:off x="0" y="5029200"/>
            <a:ext cx="7759763" cy="0"/>
          </a:xfrm>
          <a:prstGeom prst="line">
            <a:avLst/>
          </a:prstGeom>
          <a:ln>
            <a:solidFill>
              <a:srgbClr val="E22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B0B94E-EE3E-4194-B2C9-3525ABE6F2BF}"/>
              </a:ext>
            </a:extLst>
          </p:cNvPr>
          <p:cNvSpPr/>
          <p:nvPr/>
        </p:nvSpPr>
        <p:spPr>
          <a:xfrm>
            <a:off x="6462154" y="8371828"/>
            <a:ext cx="779929" cy="77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QR</a:t>
            </a:r>
          </a:p>
          <a:p>
            <a:pPr algn="ctr"/>
            <a:r>
              <a:rPr lang="en-US" b="1" dirty="0"/>
              <a:t>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18A85-171D-4E44-8EC1-F202B18C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14" y="5306172"/>
            <a:ext cx="323027" cy="500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82CA47-D73F-478E-ACFE-53F045DD5E55}"/>
              </a:ext>
            </a:extLst>
          </p:cNvPr>
          <p:cNvSpPr txBox="1"/>
          <p:nvPr/>
        </p:nvSpPr>
        <p:spPr>
          <a:xfrm>
            <a:off x="650683" y="5425081"/>
            <a:ext cx="1784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E0100B"/>
                </a:solidFill>
              </a:rPr>
              <a:t>YOUR CHARTER LOGO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9DB7F26-CE8D-45E4-8200-9CC89899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0" y="402525"/>
            <a:ext cx="323027" cy="50037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FF81766-0628-4DA6-96C5-539FDE84427E}"/>
              </a:ext>
            </a:extLst>
          </p:cNvPr>
          <p:cNvSpPr txBox="1"/>
          <p:nvPr/>
        </p:nvSpPr>
        <p:spPr>
          <a:xfrm>
            <a:off x="784249" y="521434"/>
            <a:ext cx="1784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E0100B"/>
                </a:solidFill>
              </a:rPr>
              <a:t>YOUR CHARTER LOGO</a:t>
            </a:r>
          </a:p>
        </p:txBody>
      </p:sp>
    </p:spTree>
    <p:extLst>
      <p:ext uri="{BB962C8B-B14F-4D97-AF65-F5344CB8AC3E}">
        <p14:creationId xmlns:p14="http://schemas.microsoft.com/office/powerpoint/2010/main" val="139261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72400" cy="100583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353" y="487446"/>
            <a:ext cx="6697431" cy="90835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3CD4E84-4BEC-47C3-99C2-012EE7C02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399" cy="100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3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9F704F-E876-4DDC-B9B2-D61DF3CC2B46}"/>
              </a:ext>
            </a:extLst>
          </p:cNvPr>
          <p:cNvSpPr txBox="1"/>
          <p:nvPr/>
        </p:nvSpPr>
        <p:spPr>
          <a:xfrm>
            <a:off x="434877" y="1373409"/>
            <a:ext cx="2988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30F0F"/>
                </a:solidFill>
                <a:latin typeface="Modern Love" panose="04090805081005020601" pitchFamily="82" charset="0"/>
              </a:rPr>
              <a:t>Examples of Templates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F6A51-C6E4-408B-874E-B76CA18D3B92}"/>
              </a:ext>
            </a:extLst>
          </p:cNvPr>
          <p:cNvSpPr/>
          <p:nvPr/>
        </p:nvSpPr>
        <p:spPr>
          <a:xfrm>
            <a:off x="320946" y="197683"/>
            <a:ext cx="7101831" cy="9663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F2334-E26C-4D2C-9157-892710B3708A}"/>
              </a:ext>
            </a:extLst>
          </p:cNvPr>
          <p:cNvSpPr txBox="1"/>
          <p:nvPr/>
        </p:nvSpPr>
        <p:spPr>
          <a:xfrm>
            <a:off x="544315" y="1776563"/>
            <a:ext cx="66550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following are examples of templates that you can customize to your PCC.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PCC Business Cards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A1875A-0143-42BD-94AC-451F0635AF2D}"/>
              </a:ext>
            </a:extLst>
          </p:cNvPr>
          <p:cNvCxnSpPr>
            <a:cxnSpLocks/>
          </p:cNvCxnSpPr>
          <p:nvPr/>
        </p:nvCxnSpPr>
        <p:spPr>
          <a:xfrm>
            <a:off x="703632" y="6101330"/>
            <a:ext cx="62729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2F2B5E9-6BCF-4608-8990-ECE13BB39489}"/>
              </a:ext>
            </a:extLst>
          </p:cNvPr>
          <p:cNvGrpSpPr/>
          <p:nvPr/>
        </p:nvGrpSpPr>
        <p:grpSpPr>
          <a:xfrm>
            <a:off x="421325" y="156196"/>
            <a:ext cx="6921584" cy="1137046"/>
            <a:chOff x="421325" y="156196"/>
            <a:chExt cx="6921584" cy="113704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FA60D0A-428B-4644-BBAD-28395C4A4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325" y="156196"/>
              <a:ext cx="6921584" cy="11370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50E201-6756-47CF-AF91-D73E17FED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660" y="684156"/>
              <a:ext cx="223823" cy="36576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000A32-8659-4564-9B14-ED3999929A1F}"/>
              </a:ext>
            </a:extLst>
          </p:cNvPr>
          <p:cNvGrpSpPr/>
          <p:nvPr/>
        </p:nvGrpSpPr>
        <p:grpSpPr>
          <a:xfrm>
            <a:off x="574447" y="2575328"/>
            <a:ext cx="6501160" cy="3393782"/>
            <a:chOff x="-10693" y="2808517"/>
            <a:chExt cx="7783093" cy="457462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F81468BC-FEFC-41F1-9491-D6B82892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8622" r="28384"/>
            <a:stretch>
              <a:fillRect/>
            </a:stretch>
          </p:blipFill>
          <p:spPr>
            <a:xfrm>
              <a:off x="0" y="5894003"/>
              <a:ext cx="7772400" cy="1355884"/>
            </a:xfrm>
            <a:prstGeom prst="rect">
              <a:avLst/>
            </a:prstGeom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EEA330EF-0232-47B2-AF07-CC8D973A6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8622" r="29689" b="88797"/>
            <a:stretch>
              <a:fillRect/>
            </a:stretch>
          </p:blipFill>
          <p:spPr>
            <a:xfrm>
              <a:off x="0" y="2808517"/>
              <a:ext cx="7772400" cy="250663"/>
            </a:xfrm>
            <a:prstGeom prst="rect">
              <a:avLst/>
            </a:prstGeom>
          </p:spPr>
        </p:pic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BCC698AF-C865-4632-9D66-7C0F8920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8622" r="29689" b="90390"/>
            <a:stretch>
              <a:fillRect/>
            </a:stretch>
          </p:blipFill>
          <p:spPr>
            <a:xfrm>
              <a:off x="0" y="3022994"/>
              <a:ext cx="7772400" cy="158746"/>
            </a:xfrm>
            <a:prstGeom prst="rect">
              <a:avLst/>
            </a:prstGeom>
          </p:spPr>
        </p:pic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id="{BDEE6125-8AFA-4AAC-B914-FCE84FF47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266112" y="6486413"/>
              <a:ext cx="341564" cy="341564"/>
            </a:xfrm>
            <a:prstGeom prst="rect">
              <a:avLst/>
            </a:prstGeom>
          </p:spPr>
        </p:pic>
        <p:pic>
          <p:nvPicPr>
            <p:cNvPr id="24" name="Picture 11">
              <a:extLst>
                <a:ext uri="{FF2B5EF4-FFF2-40B4-BE49-F238E27FC236}">
                  <a16:creationId xmlns:a16="http://schemas.microsoft.com/office/drawing/2014/main" id="{44A87FA6-0987-473D-B945-69E18229D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14049" b="1796"/>
            <a:stretch>
              <a:fillRect/>
            </a:stretch>
          </p:blipFill>
          <p:spPr>
            <a:xfrm>
              <a:off x="214929" y="3811375"/>
              <a:ext cx="7342543" cy="1633576"/>
            </a:xfrm>
            <a:prstGeom prst="rect">
              <a:avLst/>
            </a:prstGeom>
          </p:spPr>
        </p:pic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E78FA957-C845-4A1F-9A05-1AA14D8256D0}"/>
                </a:ext>
              </a:extLst>
            </p:cNvPr>
            <p:cNvSpPr txBox="1"/>
            <p:nvPr/>
          </p:nvSpPr>
          <p:spPr>
            <a:xfrm>
              <a:off x="1634443" y="6958957"/>
              <a:ext cx="1604902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4"/>
                </a:lnSpc>
              </a:pPr>
              <a:r>
                <a:rPr lang="en-US" sz="746" dirty="0">
                  <a:latin typeface="Arimo Bold"/>
                </a:rPr>
                <a:t>Scan me to</a:t>
              </a:r>
            </a:p>
            <a:p>
              <a:pPr algn="ctr">
                <a:lnSpc>
                  <a:spcPts val="724"/>
                </a:lnSpc>
              </a:pPr>
              <a:r>
                <a:rPr lang="en-US" sz="746" dirty="0">
                  <a:latin typeface="Arimo Bold"/>
                </a:rPr>
                <a:t> learn more!!</a:t>
              </a:r>
            </a:p>
          </p:txBody>
        </p:sp>
        <p:pic>
          <p:nvPicPr>
            <p:cNvPr id="26" name="Picture 17">
              <a:extLst>
                <a:ext uri="{FF2B5EF4-FFF2-40B4-BE49-F238E27FC236}">
                  <a16:creationId xmlns:a16="http://schemas.microsoft.com/office/drawing/2014/main" id="{3E056EB3-4F1F-4C86-A1CE-3562D2B3D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8622" r="29689" b="91728"/>
            <a:stretch>
              <a:fillRect/>
            </a:stretch>
          </p:blipFill>
          <p:spPr>
            <a:xfrm>
              <a:off x="1" y="3287289"/>
              <a:ext cx="7772399" cy="196687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357A7A-A81A-4D21-8802-32861F0E954E}"/>
                </a:ext>
              </a:extLst>
            </p:cNvPr>
            <p:cNvGrpSpPr/>
            <p:nvPr/>
          </p:nvGrpSpPr>
          <p:grpSpPr>
            <a:xfrm>
              <a:off x="338713" y="5929548"/>
              <a:ext cx="2066192" cy="717820"/>
              <a:chOff x="255971" y="1283336"/>
              <a:chExt cx="850785" cy="295573"/>
            </a:xfrm>
          </p:grpSpPr>
          <p:sp>
            <p:nvSpPr>
              <p:cNvPr id="29" name="Speech Bubble: Oval 28">
                <a:extLst>
                  <a:ext uri="{FF2B5EF4-FFF2-40B4-BE49-F238E27FC236}">
                    <a16:creationId xmlns:a16="http://schemas.microsoft.com/office/drawing/2014/main" id="{7A01D3EE-4716-4D32-9B15-AD8C4A222BCA}"/>
                  </a:ext>
                </a:extLst>
              </p:cNvPr>
              <p:cNvSpPr/>
              <p:nvPr/>
            </p:nvSpPr>
            <p:spPr>
              <a:xfrm>
                <a:off x="381000" y="1283336"/>
                <a:ext cx="609600" cy="295573"/>
              </a:xfrm>
              <a:prstGeom prst="wedgeEllipseCallou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371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5306FC-FDF5-47D5-90D5-42CE531560DC}"/>
                  </a:ext>
                </a:extLst>
              </p:cNvPr>
              <p:cNvSpPr txBox="1"/>
              <p:nvPr/>
            </p:nvSpPr>
            <p:spPr>
              <a:xfrm>
                <a:off x="255971" y="1317904"/>
                <a:ext cx="850785" cy="226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PCC Future </a:t>
                </a:r>
              </a:p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So </a:t>
                </a:r>
                <a:r>
                  <a:rPr lang="en-US" sz="800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Bright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You </a:t>
                </a:r>
              </a:p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Gotta Wear Shades </a:t>
                </a:r>
              </a:p>
            </p:txBody>
          </p:sp>
        </p:grpSp>
        <p:pic>
          <p:nvPicPr>
            <p:cNvPr id="28" name="Picture 27" descr="A picture containing flower, plant, vector graphics&#10;&#10;Description automatically generated">
              <a:extLst>
                <a:ext uri="{FF2B5EF4-FFF2-40B4-BE49-F238E27FC236}">
                  <a16:creationId xmlns:a16="http://schemas.microsoft.com/office/drawing/2014/main" id="{AB685686-EA04-4362-A152-27C362DDD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4624">
              <a:off x="-10693" y="6272803"/>
              <a:ext cx="1110343" cy="1110343"/>
            </a:xfrm>
            <a:prstGeom prst="rect">
              <a:avLst/>
            </a:prstGeom>
          </p:spPr>
        </p:pic>
      </p:grpSp>
      <p:pic>
        <p:nvPicPr>
          <p:cNvPr id="31" name="Picture 7">
            <a:extLst>
              <a:ext uri="{FF2B5EF4-FFF2-40B4-BE49-F238E27FC236}">
                <a16:creationId xmlns:a16="http://schemas.microsoft.com/office/drawing/2014/main" id="{8F2DD2F4-B9B8-40E3-B45B-14BF535F45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622" r="29689" b="91728"/>
          <a:stretch>
            <a:fillRect/>
          </a:stretch>
        </p:blipFill>
        <p:spPr>
          <a:xfrm>
            <a:off x="582747" y="2854961"/>
            <a:ext cx="6492240" cy="1162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FB431-9556-4357-A245-9ACE26153C69}"/>
              </a:ext>
            </a:extLst>
          </p:cNvPr>
          <p:cNvGrpSpPr/>
          <p:nvPr/>
        </p:nvGrpSpPr>
        <p:grpSpPr>
          <a:xfrm>
            <a:off x="267193" y="6221089"/>
            <a:ext cx="6932214" cy="3389488"/>
            <a:chOff x="251136" y="6075810"/>
            <a:chExt cx="6932214" cy="3389488"/>
          </a:xfrm>
        </p:grpSpPr>
        <p:sp>
          <p:nvSpPr>
            <p:cNvPr id="34" name="AutoShape 2">
              <a:extLst>
                <a:ext uri="{FF2B5EF4-FFF2-40B4-BE49-F238E27FC236}">
                  <a16:creationId xmlns:a16="http://schemas.microsoft.com/office/drawing/2014/main" id="{A1E765BC-0880-4E8B-9CBD-9793FA8EBACB}"/>
                </a:ext>
              </a:extLst>
            </p:cNvPr>
            <p:cNvSpPr/>
            <p:nvPr/>
          </p:nvSpPr>
          <p:spPr>
            <a:xfrm>
              <a:off x="547657" y="6075810"/>
              <a:ext cx="5449051" cy="263477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BA0ADA9A-A1B2-488B-8CB5-DE763C77C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2220" t="28797" r="12220" b="24619"/>
            <a:stretch>
              <a:fillRect/>
            </a:stretch>
          </p:blipFill>
          <p:spPr>
            <a:xfrm>
              <a:off x="599679" y="9212920"/>
              <a:ext cx="4128262" cy="252378"/>
            </a:xfrm>
            <a:prstGeom prst="rect">
              <a:avLst/>
            </a:prstGeom>
          </p:spPr>
        </p:pic>
        <p:pic>
          <p:nvPicPr>
            <p:cNvPr id="36" name="Picture 7">
              <a:extLst>
                <a:ext uri="{FF2B5EF4-FFF2-40B4-BE49-F238E27FC236}">
                  <a16:creationId xmlns:a16="http://schemas.microsoft.com/office/drawing/2014/main" id="{7C34E5E2-849D-46BA-AFE7-BE6474A66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73099" r="2204" b="507"/>
            <a:stretch>
              <a:fillRect/>
            </a:stretch>
          </p:blipFill>
          <p:spPr>
            <a:xfrm>
              <a:off x="5996708" y="9029022"/>
              <a:ext cx="1105693" cy="222957"/>
            </a:xfrm>
            <a:prstGeom prst="rect">
              <a:avLst/>
            </a:prstGeom>
          </p:spPr>
        </p:pic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A162173A-F8C5-43D4-9DAE-29B0F4D45199}"/>
                </a:ext>
              </a:extLst>
            </p:cNvPr>
            <p:cNvSpPr txBox="1"/>
            <p:nvPr/>
          </p:nvSpPr>
          <p:spPr>
            <a:xfrm>
              <a:off x="798320" y="6794740"/>
              <a:ext cx="2061886" cy="99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8797" lvl="1" indent="-184399">
                <a:lnSpc>
                  <a:spcPts val="2390"/>
                </a:lnSpc>
                <a:buFont typeface="Arial"/>
                <a:buChar char="•"/>
              </a:pPr>
              <a:r>
                <a:rPr lang="en-US" sz="1707" dirty="0">
                  <a:solidFill>
                    <a:srgbClr val="000000"/>
                  </a:solidFill>
                  <a:latin typeface="Helveticish Bold Italics"/>
                </a:rPr>
                <a:t>Knowledge</a:t>
              </a:r>
              <a:r>
                <a:rPr lang="en-US" sz="1707" dirty="0">
                  <a:solidFill>
                    <a:srgbClr val="000000"/>
                  </a:solidFill>
                  <a:latin typeface="Helveticish Bold"/>
                </a:rPr>
                <a:t> </a:t>
              </a:r>
            </a:p>
            <a:p>
              <a:pPr marL="368797" lvl="1" indent="-184399">
                <a:lnSpc>
                  <a:spcPts val="2390"/>
                </a:lnSpc>
                <a:buFont typeface="Arial"/>
                <a:buChar char="•"/>
              </a:pPr>
              <a:r>
                <a:rPr lang="en-US" sz="1707" dirty="0">
                  <a:solidFill>
                    <a:srgbClr val="000000"/>
                  </a:solidFill>
                  <a:latin typeface="Helveticish Bold Italics"/>
                </a:rPr>
                <a:t>Innovative Ideas</a:t>
              </a:r>
              <a:r>
                <a:rPr lang="en-US" sz="1707" dirty="0">
                  <a:solidFill>
                    <a:srgbClr val="000000"/>
                  </a:solidFill>
                  <a:latin typeface="Helveticish Bold"/>
                </a:rPr>
                <a:t> </a:t>
              </a:r>
            </a:p>
            <a:p>
              <a:pPr marL="368797" lvl="1" indent="-184399">
                <a:lnSpc>
                  <a:spcPts val="2390"/>
                </a:lnSpc>
                <a:buFont typeface="Arial"/>
                <a:buChar char="•"/>
              </a:pPr>
              <a:r>
                <a:rPr lang="en-US" sz="1707" dirty="0">
                  <a:solidFill>
                    <a:srgbClr val="000000"/>
                  </a:solidFill>
                  <a:latin typeface="Helveticish Bold Italics"/>
                </a:rPr>
                <a:t>Expert Advice</a:t>
              </a:r>
              <a:r>
                <a:rPr lang="en-US" sz="1707" dirty="0">
                  <a:solidFill>
                    <a:srgbClr val="000000"/>
                  </a:solidFill>
                  <a:latin typeface="Helveticish Bold"/>
                </a:rPr>
                <a:t>  </a:t>
              </a:r>
            </a:p>
            <a:p>
              <a:pPr marL="368797" lvl="1" indent="-184399">
                <a:lnSpc>
                  <a:spcPts val="2390"/>
                </a:lnSpc>
                <a:buFont typeface="Arial"/>
                <a:buChar char="•"/>
              </a:pPr>
              <a:r>
                <a:rPr lang="en-US" sz="1707" dirty="0">
                  <a:solidFill>
                    <a:srgbClr val="000000"/>
                  </a:solidFill>
                  <a:latin typeface="Helveticish Bold Italics"/>
                </a:rPr>
                <a:t>Free Membership </a:t>
              </a:r>
            </a:p>
          </p:txBody>
        </p:sp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id="{9A2D7FEF-9D87-4D09-AEE9-EC3E25E39D87}"/>
                </a:ext>
              </a:extLst>
            </p:cNvPr>
            <p:cNvSpPr txBox="1"/>
            <p:nvPr/>
          </p:nvSpPr>
          <p:spPr>
            <a:xfrm>
              <a:off x="261766" y="6151436"/>
              <a:ext cx="6921584" cy="378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4"/>
                </a:lnSpc>
              </a:pPr>
              <a:r>
                <a:rPr lang="en-US" sz="2433" spc="243" dirty="0">
                  <a:solidFill>
                    <a:srgbClr val="1D324B"/>
                  </a:solidFill>
                  <a:latin typeface="Montserrat Classic Bold"/>
                </a:rPr>
                <a:t> </a:t>
              </a:r>
              <a:r>
                <a:rPr lang="en-US" sz="2000" spc="243" dirty="0">
                  <a:solidFill>
                    <a:srgbClr val="1D324B"/>
                  </a:solidFill>
                  <a:latin typeface="Montserrat Classic Bold"/>
                </a:rPr>
                <a:t>VALUE OF BECOMING A PCC MEMBER</a:t>
              </a: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4FDC21F1-146A-4D27-9B0A-7C039BE6D77E}"/>
                </a:ext>
              </a:extLst>
            </p:cNvPr>
            <p:cNvSpPr txBox="1"/>
            <p:nvPr/>
          </p:nvSpPr>
          <p:spPr>
            <a:xfrm>
              <a:off x="4877097" y="6581038"/>
              <a:ext cx="2094094" cy="1167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87"/>
                </a:lnSpc>
              </a:pPr>
              <a:endParaRPr sz="4371" dirty="0"/>
            </a:p>
            <a:p>
              <a:pPr marL="367034" lvl="1" indent="-183517">
                <a:lnSpc>
                  <a:spcPts val="2380"/>
                </a:lnSpc>
                <a:buFont typeface="Arial"/>
                <a:buChar char="•"/>
              </a:pPr>
              <a:r>
                <a:rPr lang="en-US" sz="1700" dirty="0">
                  <a:solidFill>
                    <a:srgbClr val="000000"/>
                  </a:solidFill>
                  <a:latin typeface="Helveticish Bold Italics"/>
                </a:rPr>
                <a:t>New Sources</a:t>
              </a:r>
              <a:r>
                <a:rPr lang="en-US" sz="1700" dirty="0">
                  <a:solidFill>
                    <a:srgbClr val="000000"/>
                  </a:solidFill>
                  <a:latin typeface="Helveticish Bold"/>
                </a:rPr>
                <a:t> </a:t>
              </a:r>
            </a:p>
            <a:p>
              <a:pPr marL="367034" lvl="1" indent="-183517">
                <a:lnSpc>
                  <a:spcPts val="2380"/>
                </a:lnSpc>
                <a:buFont typeface="Arial"/>
                <a:buChar char="•"/>
              </a:pPr>
              <a:r>
                <a:rPr lang="en-US" sz="1700" dirty="0">
                  <a:solidFill>
                    <a:srgbClr val="000000"/>
                  </a:solidFill>
                  <a:latin typeface="Helveticish Bold Italics"/>
                </a:rPr>
                <a:t>Networking</a:t>
              </a:r>
              <a:r>
                <a:rPr lang="en-US" sz="1700" dirty="0">
                  <a:solidFill>
                    <a:srgbClr val="000000"/>
                  </a:solidFill>
                  <a:latin typeface="Helveticish Bold"/>
                </a:rPr>
                <a:t> </a:t>
              </a:r>
            </a:p>
            <a:p>
              <a:pPr marL="367034" lvl="1" indent="-183517">
                <a:lnSpc>
                  <a:spcPts val="2380"/>
                </a:lnSpc>
                <a:buFont typeface="Arial"/>
                <a:buChar char="•"/>
              </a:pPr>
              <a:r>
                <a:rPr lang="en-US" sz="1700" dirty="0">
                  <a:solidFill>
                    <a:srgbClr val="000000"/>
                  </a:solidFill>
                  <a:latin typeface="Helveticish Bold Italics"/>
                </a:rPr>
                <a:t>Best Practices </a:t>
              </a:r>
            </a:p>
            <a:p>
              <a:pPr>
                <a:lnSpc>
                  <a:spcPts val="1887"/>
                </a:lnSpc>
              </a:pPr>
              <a:endParaRPr lang="en-US" sz="1700" dirty="0">
                <a:solidFill>
                  <a:srgbClr val="000000"/>
                </a:solidFill>
                <a:latin typeface="Helveticish Bold Italics"/>
              </a:endParaRPr>
            </a:p>
          </p:txBody>
        </p:sp>
        <p:pic>
          <p:nvPicPr>
            <p:cNvPr id="40" name="Picture 13">
              <a:extLst>
                <a:ext uri="{FF2B5EF4-FFF2-40B4-BE49-F238E27FC236}">
                  <a16:creationId xmlns:a16="http://schemas.microsoft.com/office/drawing/2014/main" id="{E4B3C547-0A89-4180-B862-02F344F2E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081559" y="6926545"/>
              <a:ext cx="1486937" cy="1371600"/>
            </a:xfrm>
            <a:prstGeom prst="rect">
              <a:avLst/>
            </a:prstGeom>
          </p:spPr>
        </p:pic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E90841A8-8C7E-4B02-90F0-986089206846}"/>
                </a:ext>
              </a:extLst>
            </p:cNvPr>
            <p:cNvSpPr txBox="1"/>
            <p:nvPr/>
          </p:nvSpPr>
          <p:spPr>
            <a:xfrm>
              <a:off x="3226453" y="8616856"/>
              <a:ext cx="1197152" cy="43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6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ish Bold Italics"/>
                </a:rPr>
                <a:t>Scan me to</a:t>
              </a:r>
            </a:p>
            <a:p>
              <a:pPr algn="ctr">
                <a:lnSpc>
                  <a:spcPts val="1666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ish Bold Italics"/>
                </a:rPr>
                <a:t> learn more!</a:t>
              </a:r>
            </a:p>
          </p:txBody>
        </p:sp>
        <p:pic>
          <p:nvPicPr>
            <p:cNvPr id="42" name="Picture 41" descr="A picture containing flower, plant, vector graphics&#10;&#10;Description automatically generated">
              <a:extLst>
                <a:ext uri="{FF2B5EF4-FFF2-40B4-BE49-F238E27FC236}">
                  <a16:creationId xmlns:a16="http://schemas.microsoft.com/office/drawing/2014/main" id="{22B5101C-80E6-4729-B180-AFDB6453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4624">
              <a:off x="733369" y="8460958"/>
              <a:ext cx="996076" cy="918814"/>
            </a:xfrm>
            <a:prstGeom prst="rect">
              <a:avLst/>
            </a:prstGeom>
          </p:spPr>
        </p:pic>
        <p:sp>
          <p:nvSpPr>
            <p:cNvPr id="43" name="AutoShape 2">
              <a:extLst>
                <a:ext uri="{FF2B5EF4-FFF2-40B4-BE49-F238E27FC236}">
                  <a16:creationId xmlns:a16="http://schemas.microsoft.com/office/drawing/2014/main" id="{28A8F31F-308D-4409-BFAD-4F8F947AE010}"/>
                </a:ext>
              </a:extLst>
            </p:cNvPr>
            <p:cNvSpPr/>
            <p:nvPr/>
          </p:nvSpPr>
          <p:spPr>
            <a:xfrm>
              <a:off x="537027" y="6075810"/>
              <a:ext cx="5449051" cy="263477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4" name="TextBox 8">
              <a:extLst>
                <a:ext uri="{FF2B5EF4-FFF2-40B4-BE49-F238E27FC236}">
                  <a16:creationId xmlns:a16="http://schemas.microsoft.com/office/drawing/2014/main" id="{2ADDCCA1-5EC4-4348-9B58-86D082662C84}"/>
                </a:ext>
              </a:extLst>
            </p:cNvPr>
            <p:cNvSpPr txBox="1"/>
            <p:nvPr/>
          </p:nvSpPr>
          <p:spPr>
            <a:xfrm>
              <a:off x="787689" y="6794740"/>
              <a:ext cx="2061886" cy="1511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8797" lvl="1" indent="-184399">
                <a:lnSpc>
                  <a:spcPts val="2390"/>
                </a:lnSpc>
                <a:buClr>
                  <a:srgbClr val="0070C0"/>
                </a:buClr>
                <a:buFont typeface="Arial"/>
                <a:buChar char="•"/>
              </a:pPr>
              <a:r>
                <a:rPr lang="en-US" sz="1707" dirty="0">
                  <a:solidFill>
                    <a:srgbClr val="000000"/>
                  </a:solidFill>
                  <a:latin typeface="Helveticish Bold Italics"/>
                </a:rPr>
                <a:t>Knowledge</a:t>
              </a:r>
              <a:r>
                <a:rPr lang="en-US" sz="1707" dirty="0">
                  <a:solidFill>
                    <a:srgbClr val="000000"/>
                  </a:solidFill>
                  <a:latin typeface="Helveticish Bold"/>
                </a:rPr>
                <a:t> </a:t>
              </a:r>
            </a:p>
            <a:p>
              <a:pPr marL="368797" lvl="1" indent="-184399">
                <a:lnSpc>
                  <a:spcPts val="2390"/>
                </a:lnSpc>
                <a:buClr>
                  <a:srgbClr val="0070C0"/>
                </a:buClr>
                <a:buFont typeface="Arial"/>
                <a:buChar char="•"/>
              </a:pPr>
              <a:r>
                <a:rPr lang="en-US" sz="1707" dirty="0">
                  <a:solidFill>
                    <a:srgbClr val="000000"/>
                  </a:solidFill>
                  <a:latin typeface="Helveticish Bold Italics"/>
                </a:rPr>
                <a:t>Innovative Ideas</a:t>
              </a:r>
              <a:r>
                <a:rPr lang="en-US" sz="1707" dirty="0">
                  <a:solidFill>
                    <a:srgbClr val="000000"/>
                  </a:solidFill>
                  <a:latin typeface="Helveticish Bold"/>
                </a:rPr>
                <a:t> </a:t>
              </a:r>
            </a:p>
            <a:p>
              <a:pPr marL="368797" lvl="1" indent="-184399">
                <a:lnSpc>
                  <a:spcPts val="2390"/>
                </a:lnSpc>
                <a:buClr>
                  <a:srgbClr val="0070C0"/>
                </a:buClr>
                <a:buFont typeface="Arial"/>
                <a:buChar char="•"/>
              </a:pPr>
              <a:r>
                <a:rPr lang="en-US" sz="1707" dirty="0">
                  <a:solidFill>
                    <a:srgbClr val="000000"/>
                  </a:solidFill>
                  <a:latin typeface="Helveticish Bold Italics"/>
                </a:rPr>
                <a:t>Expert Advice</a:t>
              </a:r>
              <a:r>
                <a:rPr lang="en-US" sz="1707" dirty="0">
                  <a:solidFill>
                    <a:srgbClr val="000000"/>
                  </a:solidFill>
                  <a:latin typeface="Helveticish Bold"/>
                </a:rPr>
                <a:t>  </a:t>
              </a:r>
            </a:p>
            <a:p>
              <a:pPr marL="368797" lvl="1" indent="-184399">
                <a:lnSpc>
                  <a:spcPts val="2390"/>
                </a:lnSpc>
                <a:buClr>
                  <a:srgbClr val="0070C0"/>
                </a:buClr>
                <a:buFont typeface="Arial"/>
                <a:buChar char="•"/>
              </a:pPr>
              <a:r>
                <a:rPr lang="en-US" sz="1707" dirty="0">
                  <a:solidFill>
                    <a:srgbClr val="000000"/>
                  </a:solidFill>
                  <a:latin typeface="Helveticish Bold Italics"/>
                </a:rPr>
                <a:t>Free Membership </a:t>
              </a:r>
            </a:p>
          </p:txBody>
        </p:sp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id="{78862E86-1D5C-4327-B9D5-52F8A99E62E2}"/>
                </a:ext>
              </a:extLst>
            </p:cNvPr>
            <p:cNvSpPr txBox="1"/>
            <p:nvPr/>
          </p:nvSpPr>
          <p:spPr>
            <a:xfrm>
              <a:off x="251136" y="6151436"/>
              <a:ext cx="6921584" cy="378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4"/>
                </a:lnSpc>
              </a:pPr>
              <a:r>
                <a:rPr lang="en-US" sz="2433" spc="243" dirty="0">
                  <a:solidFill>
                    <a:srgbClr val="1D324B"/>
                  </a:solidFill>
                  <a:latin typeface="Montserrat Classic Bold"/>
                </a:rPr>
                <a:t> </a:t>
              </a:r>
              <a:r>
                <a:rPr lang="en-US" sz="2000" b="1" spc="243" dirty="0">
                  <a:latin typeface="Montserrat Classic Bold"/>
                </a:rPr>
                <a:t>VALUE OF BECOMING A PCC MEMBER</a:t>
              </a: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4694A558-8F62-42EF-BDFC-BEF52442534B}"/>
                </a:ext>
              </a:extLst>
            </p:cNvPr>
            <p:cNvSpPr txBox="1"/>
            <p:nvPr/>
          </p:nvSpPr>
          <p:spPr>
            <a:xfrm>
              <a:off x="4866467" y="6581038"/>
              <a:ext cx="2094094" cy="1410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87"/>
                </a:lnSpc>
              </a:pPr>
              <a:endParaRPr sz="4371" dirty="0"/>
            </a:p>
            <a:p>
              <a:pPr marL="367034" lvl="1" indent="-183517">
                <a:lnSpc>
                  <a:spcPts val="2380"/>
                </a:lnSpc>
                <a:buClr>
                  <a:srgbClr val="0070C0"/>
                </a:buClr>
                <a:buFont typeface="Arial"/>
                <a:buChar char="•"/>
              </a:pPr>
              <a:r>
                <a:rPr lang="en-US" sz="1700" dirty="0">
                  <a:solidFill>
                    <a:srgbClr val="000000"/>
                  </a:solidFill>
                  <a:latin typeface="Montserrat Classic Bold" panose="020B0604020202020204" charset="0"/>
                </a:rPr>
                <a:t>New Sources </a:t>
              </a:r>
            </a:p>
            <a:p>
              <a:pPr marL="367034" lvl="1" indent="-183517">
                <a:lnSpc>
                  <a:spcPts val="2380"/>
                </a:lnSpc>
                <a:buClr>
                  <a:srgbClr val="0070C0"/>
                </a:buClr>
                <a:buFont typeface="Arial"/>
                <a:buChar char="•"/>
              </a:pPr>
              <a:r>
                <a:rPr lang="en-US" sz="1700" dirty="0">
                  <a:solidFill>
                    <a:srgbClr val="000000"/>
                  </a:solidFill>
                  <a:latin typeface="Montserrat Classic Bold" panose="020B0604020202020204" charset="0"/>
                </a:rPr>
                <a:t>Networking </a:t>
              </a:r>
            </a:p>
            <a:p>
              <a:pPr marL="367034" lvl="1" indent="-183517">
                <a:lnSpc>
                  <a:spcPts val="2380"/>
                </a:lnSpc>
                <a:buClr>
                  <a:srgbClr val="0070C0"/>
                </a:buClr>
                <a:buFont typeface="Arial"/>
                <a:buChar char="•"/>
              </a:pPr>
              <a:r>
                <a:rPr lang="en-US" sz="1700" dirty="0">
                  <a:solidFill>
                    <a:srgbClr val="000000"/>
                  </a:solidFill>
                  <a:latin typeface="Montserrat Classic Bold" panose="020B0604020202020204" charset="0"/>
                </a:rPr>
                <a:t>Best Practices </a:t>
              </a:r>
            </a:p>
            <a:p>
              <a:pPr>
                <a:lnSpc>
                  <a:spcPts val="1887"/>
                </a:lnSpc>
              </a:pPr>
              <a:endParaRPr lang="en-US" sz="1700" dirty="0">
                <a:solidFill>
                  <a:srgbClr val="000000"/>
                </a:solidFill>
                <a:latin typeface="Helveticish Bold Italics"/>
              </a:endParaRPr>
            </a:p>
          </p:txBody>
        </p: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F4E56443-A271-496A-B333-3D7E09783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070929" y="6926545"/>
              <a:ext cx="1486937" cy="1371600"/>
            </a:xfrm>
            <a:prstGeom prst="rect">
              <a:avLst/>
            </a:prstGeom>
          </p:spPr>
        </p:pic>
        <p:sp>
          <p:nvSpPr>
            <p:cNvPr id="48" name="TextBox 14">
              <a:extLst>
                <a:ext uri="{FF2B5EF4-FFF2-40B4-BE49-F238E27FC236}">
                  <a16:creationId xmlns:a16="http://schemas.microsoft.com/office/drawing/2014/main" id="{0041F59E-B525-47D9-8700-5FCC1EA15EC7}"/>
                </a:ext>
              </a:extLst>
            </p:cNvPr>
            <p:cNvSpPr txBox="1"/>
            <p:nvPr/>
          </p:nvSpPr>
          <p:spPr>
            <a:xfrm>
              <a:off x="3215823" y="8616856"/>
              <a:ext cx="1197152" cy="43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6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ish Bold Italics"/>
                </a:rPr>
                <a:t>Scan me to</a:t>
              </a:r>
            </a:p>
            <a:p>
              <a:pPr algn="ctr">
                <a:lnSpc>
                  <a:spcPts val="1666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ish Bold Italics"/>
                </a:rPr>
                <a:t> learn more!</a:t>
              </a:r>
            </a:p>
          </p:txBody>
        </p:sp>
        <p:pic>
          <p:nvPicPr>
            <p:cNvPr id="49" name="Picture 48" descr="A picture containing flower, plant, vector graphics&#10;&#10;Description automatically generated">
              <a:extLst>
                <a:ext uri="{FF2B5EF4-FFF2-40B4-BE49-F238E27FC236}">
                  <a16:creationId xmlns:a16="http://schemas.microsoft.com/office/drawing/2014/main" id="{CD2F562D-EC29-4BDF-965A-1EED6B4FF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4624">
              <a:off x="722739" y="8460958"/>
              <a:ext cx="996076" cy="91881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716225F-17B5-4A11-9277-C3EE4C67B73A}"/>
              </a:ext>
            </a:extLst>
          </p:cNvPr>
          <p:cNvSpPr/>
          <p:nvPr/>
        </p:nvSpPr>
        <p:spPr>
          <a:xfrm>
            <a:off x="3549162" y="9344222"/>
            <a:ext cx="466784" cy="9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DFA89-6A84-47D7-92FA-DEDD9CD16BD6}"/>
              </a:ext>
            </a:extLst>
          </p:cNvPr>
          <p:cNvSpPr/>
          <p:nvPr/>
        </p:nvSpPr>
        <p:spPr>
          <a:xfrm>
            <a:off x="3364399" y="9221665"/>
            <a:ext cx="1453261" cy="436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6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59AD-CABC-42F7-928E-A0F476C9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Lucida Calligraphy" panose="03010101010101010101" pitchFamily="66" charset="0"/>
              </a:rPr>
              <a:t>   </a:t>
            </a:r>
            <a:r>
              <a:rPr lang="en-US" sz="3200" b="1">
                <a:latin typeface="Lucida Calligraphy" panose="03010101010101010101" pitchFamily="66" charset="0"/>
              </a:rPr>
              <a:t>Certificate </a:t>
            </a:r>
            <a:r>
              <a:rPr lang="en-US" sz="3200" b="1" dirty="0">
                <a:latin typeface="Lucida Calligraphy" panose="03010101010101010101" pitchFamily="66" charset="0"/>
              </a:rPr>
              <a:t>of Appreciation</a:t>
            </a:r>
          </a:p>
        </p:txBody>
      </p:sp>
      <p:pic>
        <p:nvPicPr>
          <p:cNvPr id="10" name="Content Placeholder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16C378A-BDED-4AC6-B511-419E8498D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3" y="3046548"/>
            <a:ext cx="6702425" cy="5171544"/>
          </a:xfrm>
        </p:spPr>
      </p:pic>
    </p:spTree>
    <p:extLst>
      <p:ext uri="{BB962C8B-B14F-4D97-AF65-F5344CB8AC3E}">
        <p14:creationId xmlns:p14="http://schemas.microsoft.com/office/powerpoint/2010/main" val="372321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9F704F-E876-4DDC-B9B2-D61DF3CC2B46}"/>
              </a:ext>
            </a:extLst>
          </p:cNvPr>
          <p:cNvSpPr txBox="1"/>
          <p:nvPr/>
        </p:nvSpPr>
        <p:spPr>
          <a:xfrm>
            <a:off x="434877" y="1373409"/>
            <a:ext cx="2988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30F0F"/>
                </a:solidFill>
                <a:latin typeface="Modern Love" panose="04090805081005020601" pitchFamily="82" charset="0"/>
              </a:rPr>
              <a:t>Examples of Templates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FA60D0A-428B-4644-BBAD-28395C4A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5" y="156196"/>
            <a:ext cx="6921584" cy="11370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2F6A51-C6E4-408B-874E-B76CA18D3B92}"/>
              </a:ext>
            </a:extLst>
          </p:cNvPr>
          <p:cNvSpPr/>
          <p:nvPr/>
        </p:nvSpPr>
        <p:spPr>
          <a:xfrm>
            <a:off x="320946" y="197683"/>
            <a:ext cx="7101831" cy="9663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F2334-E26C-4D2C-9157-892710B3708A}"/>
              </a:ext>
            </a:extLst>
          </p:cNvPr>
          <p:cNvSpPr txBox="1"/>
          <p:nvPr/>
        </p:nvSpPr>
        <p:spPr>
          <a:xfrm>
            <a:off x="544315" y="1776563"/>
            <a:ext cx="66550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following are examples of templates that you can customize to your PCC.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Postcard Mailer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A1875A-0143-42BD-94AC-451F0635AF2D}"/>
              </a:ext>
            </a:extLst>
          </p:cNvPr>
          <p:cNvCxnSpPr/>
          <p:nvPr/>
        </p:nvCxnSpPr>
        <p:spPr>
          <a:xfrm>
            <a:off x="634668" y="2443730"/>
            <a:ext cx="1479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950E201-6756-47CF-AF91-D73E17FED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0" y="684156"/>
            <a:ext cx="223823" cy="365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A920E4-E9C5-4CDD-831D-6A6C460D5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759" y="2583734"/>
            <a:ext cx="5311732" cy="329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08DFEA-5B38-4F52-B1DD-87CF13728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892" y="6424184"/>
            <a:ext cx="537244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3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4FDCD6-625E-4B3A-9A5D-2AC28EF11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3214263"/>
            <a:ext cx="1758348" cy="118505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9CCD201-56D8-481F-AA24-78D3DD9D3B8F}"/>
              </a:ext>
            </a:extLst>
          </p:cNvPr>
          <p:cNvSpPr txBox="1"/>
          <p:nvPr/>
        </p:nvSpPr>
        <p:spPr>
          <a:xfrm>
            <a:off x="403420" y="2805874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Eras Bold ITC" panose="020B0907030504020204" pitchFamily="34" charset="0"/>
              </a:rPr>
              <a:t>Print and mail</a:t>
            </a:r>
          </a:p>
          <a:p>
            <a:pPr algn="ctr"/>
            <a:r>
              <a:rPr lang="en-US" sz="1400" dirty="0">
                <a:latin typeface="Eras Bold ITC" panose="020B0907030504020204" pitchFamily="34" charset="0"/>
              </a:rPr>
              <a:t>services donated by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Eras Bold ITC" panose="020B0907030504020204" pitchFamily="34" charset="0"/>
              </a:rPr>
              <a:t>NAME &amp; LOGO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83F7DE-4333-45E3-A813-0E93CAC7659F}"/>
              </a:ext>
            </a:extLst>
          </p:cNvPr>
          <p:cNvGrpSpPr/>
          <p:nvPr/>
        </p:nvGrpSpPr>
        <p:grpSpPr>
          <a:xfrm>
            <a:off x="2111" y="57295"/>
            <a:ext cx="250725" cy="339209"/>
            <a:chOff x="14748" y="44248"/>
            <a:chExt cx="250725" cy="33920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CECDC9-EDD2-4170-92E7-CB446F29DABB}"/>
                </a:ext>
              </a:extLst>
            </p:cNvPr>
            <p:cNvCxnSpPr/>
            <p:nvPr/>
          </p:nvCxnSpPr>
          <p:spPr>
            <a:xfrm>
              <a:off x="265471" y="44248"/>
              <a:ext cx="0" cy="339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C06CF8C-CC2A-4918-972E-89686C320C5A}"/>
                </a:ext>
              </a:extLst>
            </p:cNvPr>
            <p:cNvCxnSpPr/>
            <p:nvPr/>
          </p:nvCxnSpPr>
          <p:spPr>
            <a:xfrm>
              <a:off x="14748" y="383457"/>
              <a:ext cx="250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3AEA4A-CEA6-47F1-A0D6-19DAF4A28F5F}"/>
              </a:ext>
            </a:extLst>
          </p:cNvPr>
          <p:cNvGrpSpPr/>
          <p:nvPr/>
        </p:nvGrpSpPr>
        <p:grpSpPr>
          <a:xfrm flipH="1">
            <a:off x="7509038" y="57294"/>
            <a:ext cx="250725" cy="339209"/>
            <a:chOff x="14748" y="44248"/>
            <a:chExt cx="250725" cy="33920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117A1E-4AF2-4C99-AC73-4004DA0806D2}"/>
                </a:ext>
              </a:extLst>
            </p:cNvPr>
            <p:cNvCxnSpPr/>
            <p:nvPr/>
          </p:nvCxnSpPr>
          <p:spPr>
            <a:xfrm>
              <a:off x="265471" y="44248"/>
              <a:ext cx="0" cy="339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2BFE741-A6C5-40A6-80E6-5D732E354269}"/>
                </a:ext>
              </a:extLst>
            </p:cNvPr>
            <p:cNvCxnSpPr/>
            <p:nvPr/>
          </p:nvCxnSpPr>
          <p:spPr>
            <a:xfrm>
              <a:off x="14748" y="383457"/>
              <a:ext cx="250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25FD2D-2384-42BE-A743-0BCF55E87A52}"/>
              </a:ext>
            </a:extLst>
          </p:cNvPr>
          <p:cNvGrpSpPr/>
          <p:nvPr/>
        </p:nvGrpSpPr>
        <p:grpSpPr>
          <a:xfrm flipV="1">
            <a:off x="-19866" y="9624808"/>
            <a:ext cx="250725" cy="339209"/>
            <a:chOff x="14748" y="44248"/>
            <a:chExt cx="250725" cy="33920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7FCBC7-3EE6-4A60-B161-65C2CC32A8C0}"/>
                </a:ext>
              </a:extLst>
            </p:cNvPr>
            <p:cNvCxnSpPr/>
            <p:nvPr/>
          </p:nvCxnSpPr>
          <p:spPr>
            <a:xfrm>
              <a:off x="265471" y="44248"/>
              <a:ext cx="0" cy="339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57613CC-96A2-4360-B028-DA4BBDAD7F94}"/>
                </a:ext>
              </a:extLst>
            </p:cNvPr>
            <p:cNvCxnSpPr/>
            <p:nvPr/>
          </p:nvCxnSpPr>
          <p:spPr>
            <a:xfrm>
              <a:off x="14748" y="383457"/>
              <a:ext cx="250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CBFDC0-D0D9-46CF-AAE5-A42D23183A6B}"/>
              </a:ext>
            </a:extLst>
          </p:cNvPr>
          <p:cNvGrpSpPr/>
          <p:nvPr/>
        </p:nvGrpSpPr>
        <p:grpSpPr>
          <a:xfrm flipH="1" flipV="1">
            <a:off x="7549379" y="9633342"/>
            <a:ext cx="250725" cy="339209"/>
            <a:chOff x="14748" y="44248"/>
            <a:chExt cx="250725" cy="33920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312CBD9-7A6A-4C6B-ACB0-2A5E82374B13}"/>
                </a:ext>
              </a:extLst>
            </p:cNvPr>
            <p:cNvCxnSpPr/>
            <p:nvPr/>
          </p:nvCxnSpPr>
          <p:spPr>
            <a:xfrm>
              <a:off x="265471" y="44248"/>
              <a:ext cx="0" cy="339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EBE2CE-81F0-48C1-9F87-6A090D2D0F8C}"/>
                </a:ext>
              </a:extLst>
            </p:cNvPr>
            <p:cNvCxnSpPr/>
            <p:nvPr/>
          </p:nvCxnSpPr>
          <p:spPr>
            <a:xfrm>
              <a:off x="14748" y="383457"/>
              <a:ext cx="250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4">
            <a:extLst>
              <a:ext uri="{FF2B5EF4-FFF2-40B4-BE49-F238E27FC236}">
                <a16:creationId xmlns:a16="http://schemas.microsoft.com/office/drawing/2014/main" id="{EF4D66BB-083C-48DC-B142-AC44868C773F}"/>
              </a:ext>
            </a:extLst>
          </p:cNvPr>
          <p:cNvSpPr txBox="1"/>
          <p:nvPr/>
        </p:nvSpPr>
        <p:spPr>
          <a:xfrm>
            <a:off x="5806196" y="618858"/>
            <a:ext cx="149636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First-Class Mail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Postage &amp; Fees Paid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USPS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Permit No. G-10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A93FB7-F240-42B8-9709-310FC11D1DFA}"/>
              </a:ext>
            </a:extLst>
          </p:cNvPr>
          <p:cNvSpPr txBox="1"/>
          <p:nvPr/>
        </p:nvSpPr>
        <p:spPr>
          <a:xfrm>
            <a:off x="306653" y="436799"/>
            <a:ext cx="2339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POSTAL CUSTOMER COUNCIL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City, State  zip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Return Address</a:t>
            </a:r>
          </a:p>
          <a:p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C4920A5D-822E-4E0D-B12B-B6D11FA68E7B}"/>
              </a:ext>
            </a:extLst>
          </p:cNvPr>
          <p:cNvSpPr/>
          <p:nvPr/>
        </p:nvSpPr>
        <p:spPr>
          <a:xfrm>
            <a:off x="3736403" y="1950987"/>
            <a:ext cx="3566160" cy="2103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50CAD1-BA54-4632-AF69-C8CEBA4FD113}"/>
              </a:ext>
            </a:extLst>
          </p:cNvPr>
          <p:cNvSpPr/>
          <p:nvPr/>
        </p:nvSpPr>
        <p:spPr>
          <a:xfrm>
            <a:off x="247921" y="4457774"/>
            <a:ext cx="7271991" cy="4703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9B0C27-5FC5-4FB1-86E5-920B7D51582B}"/>
              </a:ext>
            </a:extLst>
          </p:cNvPr>
          <p:cNvSpPr txBox="1"/>
          <p:nvPr/>
        </p:nvSpPr>
        <p:spPr>
          <a:xfrm>
            <a:off x="2168116" y="4479745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EVENT - 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22648-E890-455C-9992-664B37B562BB}"/>
              </a:ext>
            </a:extLst>
          </p:cNvPr>
          <p:cNvSpPr txBox="1"/>
          <p:nvPr/>
        </p:nvSpPr>
        <p:spPr>
          <a:xfrm>
            <a:off x="965718" y="5972660"/>
            <a:ext cx="58299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DATE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Type of meeting; Zoom, in person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E47017-0A9A-44F7-8AC9-38C0E7AB4B2B}"/>
              </a:ext>
            </a:extLst>
          </p:cNvPr>
          <p:cNvSpPr txBox="1"/>
          <p:nvPr/>
        </p:nvSpPr>
        <p:spPr>
          <a:xfrm>
            <a:off x="2296361" y="9137874"/>
            <a:ext cx="288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– CONTACT INFO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8F33EF-778E-4DB0-84EE-245D18F8DAB6}"/>
              </a:ext>
            </a:extLst>
          </p:cNvPr>
          <p:cNvGrpSpPr/>
          <p:nvPr/>
        </p:nvGrpSpPr>
        <p:grpSpPr>
          <a:xfrm>
            <a:off x="834938" y="8244483"/>
            <a:ext cx="5351215" cy="846392"/>
            <a:chOff x="844929" y="8267921"/>
            <a:chExt cx="5351215" cy="84639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8953F6-9990-4EE1-8FFA-8A1A965F9514}"/>
                </a:ext>
              </a:extLst>
            </p:cNvPr>
            <p:cNvSpPr txBox="1"/>
            <p:nvPr/>
          </p:nvSpPr>
          <p:spPr>
            <a:xfrm>
              <a:off x="844929" y="8285378"/>
              <a:ext cx="1240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LOCATION</a:t>
              </a:r>
              <a:endPara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0339689-DD49-4937-AC80-56CBB7E7BD4B}"/>
                </a:ext>
              </a:extLst>
            </p:cNvPr>
            <p:cNvGrpSpPr/>
            <p:nvPr/>
          </p:nvGrpSpPr>
          <p:grpSpPr>
            <a:xfrm>
              <a:off x="2173982" y="8267921"/>
              <a:ext cx="4022162" cy="846392"/>
              <a:chOff x="2173982" y="8267921"/>
              <a:chExt cx="4022162" cy="84639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FBF535-50EB-40F8-91A7-C83A83593A2B}"/>
                  </a:ext>
                </a:extLst>
              </p:cNvPr>
              <p:cNvSpPr txBox="1"/>
              <p:nvPr/>
            </p:nvSpPr>
            <p:spPr>
              <a:xfrm>
                <a:off x="2621377" y="8267921"/>
                <a:ext cx="3094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TIME/AGENDA</a:t>
                </a:r>
                <a:endParaRPr lang="en-US" sz="1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0A8D54-9FB1-4E3D-AE49-8890C3DCE114}"/>
                  </a:ext>
                </a:extLst>
              </p:cNvPr>
              <p:cNvSpPr txBox="1"/>
              <p:nvPr/>
            </p:nvSpPr>
            <p:spPr>
              <a:xfrm>
                <a:off x="2173982" y="8775759"/>
                <a:ext cx="4022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COST?</a:t>
                </a:r>
                <a:endParaRPr lang="en-US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DCEF9F-499F-4DA5-93D5-918008D4B434}"/>
              </a:ext>
            </a:extLst>
          </p:cNvPr>
          <p:cNvSpPr txBox="1"/>
          <p:nvPr/>
        </p:nvSpPr>
        <p:spPr>
          <a:xfrm>
            <a:off x="475650" y="5355386"/>
            <a:ext cx="184731" cy="376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B4E5F9-9889-4141-82F2-A93A370F2327}"/>
              </a:ext>
            </a:extLst>
          </p:cNvPr>
          <p:cNvSpPr txBox="1"/>
          <p:nvPr/>
        </p:nvSpPr>
        <p:spPr>
          <a:xfrm>
            <a:off x="3355110" y="5112284"/>
            <a:ext cx="103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39870F-C4D5-42AF-A9B5-D05A3F9BF5E9}"/>
              </a:ext>
            </a:extLst>
          </p:cNvPr>
          <p:cNvSpPr txBox="1"/>
          <p:nvPr/>
        </p:nvSpPr>
        <p:spPr>
          <a:xfrm>
            <a:off x="2568455" y="7642650"/>
            <a:ext cx="2335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SYNOPSIS OF EVENT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91B275-AB79-44AA-AC3D-10A4D1DBCA5C}"/>
              </a:ext>
            </a:extLst>
          </p:cNvPr>
          <p:cNvSpPr/>
          <p:nvPr/>
        </p:nvSpPr>
        <p:spPr>
          <a:xfrm>
            <a:off x="790800" y="6977194"/>
            <a:ext cx="616416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GRAPHIC OR KEY POINTS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18E87-5F1C-4C9B-80F0-65472AFA12F8}"/>
              </a:ext>
            </a:extLst>
          </p:cNvPr>
          <p:cNvSpPr/>
          <p:nvPr/>
        </p:nvSpPr>
        <p:spPr>
          <a:xfrm>
            <a:off x="344937" y="5663611"/>
            <a:ext cx="70558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HOST/ HOSTS NAMES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6F48B-32D6-4BA1-9CEE-85E848C777D2}"/>
              </a:ext>
            </a:extLst>
          </p:cNvPr>
          <p:cNvSpPr txBox="1"/>
          <p:nvPr/>
        </p:nvSpPr>
        <p:spPr>
          <a:xfrm>
            <a:off x="4175072" y="2494106"/>
            <a:ext cx="51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EFEF0-4BB5-435F-B024-30FD74CEC156}"/>
              </a:ext>
            </a:extLst>
          </p:cNvPr>
          <p:cNvSpPr txBox="1"/>
          <p:nvPr/>
        </p:nvSpPr>
        <p:spPr>
          <a:xfrm>
            <a:off x="230857" y="4463310"/>
            <a:ext cx="839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22233"/>
                </a:solidFill>
              </a:rPr>
              <a:t>FRONT</a:t>
            </a:r>
          </a:p>
          <a:p>
            <a:endParaRPr lang="en-US" b="1" dirty="0">
              <a:solidFill>
                <a:srgbClr val="E22233"/>
              </a:solidFill>
            </a:endParaRPr>
          </a:p>
          <a:p>
            <a:r>
              <a:rPr lang="en-US" b="1" dirty="0">
                <a:solidFill>
                  <a:srgbClr val="E22233"/>
                </a:solidFill>
              </a:rPr>
              <a:t>BACK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B4267-E8F2-4BAD-B49C-69767921BFA7}"/>
              </a:ext>
            </a:extLst>
          </p:cNvPr>
          <p:cNvCxnSpPr/>
          <p:nvPr/>
        </p:nvCxnSpPr>
        <p:spPr>
          <a:xfrm>
            <a:off x="0" y="5029200"/>
            <a:ext cx="7759763" cy="0"/>
          </a:xfrm>
          <a:prstGeom prst="line">
            <a:avLst/>
          </a:prstGeom>
          <a:ln>
            <a:solidFill>
              <a:srgbClr val="E22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B0B94E-EE3E-4194-B2C9-3525ABE6F2BF}"/>
              </a:ext>
            </a:extLst>
          </p:cNvPr>
          <p:cNvSpPr/>
          <p:nvPr/>
        </p:nvSpPr>
        <p:spPr>
          <a:xfrm>
            <a:off x="6462154" y="8371828"/>
            <a:ext cx="779929" cy="77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QR</a:t>
            </a:r>
          </a:p>
          <a:p>
            <a:pPr algn="ctr"/>
            <a:r>
              <a:rPr lang="en-US" b="1" dirty="0"/>
              <a:t>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18A85-171D-4E44-8EC1-F202B18C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14" y="5306172"/>
            <a:ext cx="323027" cy="500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82CA47-D73F-478E-ACFE-53F045DD5E55}"/>
              </a:ext>
            </a:extLst>
          </p:cNvPr>
          <p:cNvSpPr txBox="1"/>
          <p:nvPr/>
        </p:nvSpPr>
        <p:spPr>
          <a:xfrm>
            <a:off x="650683" y="5425081"/>
            <a:ext cx="1784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E0100B"/>
                </a:solidFill>
              </a:rPr>
              <a:t>YOUR CHARTER LOGO</a:t>
            </a:r>
          </a:p>
        </p:txBody>
      </p:sp>
    </p:spTree>
    <p:extLst>
      <p:ext uri="{BB962C8B-B14F-4D97-AF65-F5344CB8AC3E}">
        <p14:creationId xmlns:p14="http://schemas.microsoft.com/office/powerpoint/2010/main" val="333550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26">
            <a:extLst>
              <a:ext uri="{FF2B5EF4-FFF2-40B4-BE49-F238E27FC236}">
                <a16:creationId xmlns:a16="http://schemas.microsoft.com/office/drawing/2014/main" id="{F2F58D99-BE25-45D1-9B4F-A6E93D104281}"/>
              </a:ext>
            </a:extLst>
          </p:cNvPr>
          <p:cNvSpPr txBox="1">
            <a:spLocks/>
          </p:cNvSpPr>
          <p:nvPr/>
        </p:nvSpPr>
        <p:spPr>
          <a:xfrm>
            <a:off x="1354282" y="4360328"/>
            <a:ext cx="4832130" cy="598533"/>
          </a:xfrm>
          <a:prstGeom prst="rect">
            <a:avLst/>
          </a:prstGeom>
        </p:spPr>
        <p:txBody>
          <a:bodyPr vert="horz" wrap="square" lIns="0" tIns="9814" rIns="0" bIns="0" rtlCol="0" anchor="ctr">
            <a:spAutoFit/>
          </a:bodyPr>
          <a:lstStyle>
            <a:lvl1pPr algn="ctr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9813">
              <a:lnSpc>
                <a:spcPct val="100000"/>
              </a:lnSpc>
              <a:spcBef>
                <a:spcPts val="77"/>
              </a:spcBef>
            </a:pPr>
            <a:r>
              <a:rPr lang="en-US" sz="3825" b="1" dirty="0">
                <a:latin typeface="Edwardian Script ITC" panose="030303020407070D0804" pitchFamily="66" charset="0"/>
              </a:rPr>
              <a:t>Sharon</a:t>
            </a:r>
            <a:r>
              <a:rPr lang="en-US" sz="3825" b="1" spc="232" dirty="0">
                <a:latin typeface="Edwardian Script ITC" panose="030303020407070D0804" pitchFamily="66" charset="0"/>
              </a:rPr>
              <a:t> Barger</a:t>
            </a:r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DCBC07D7-6FF0-4BB5-9BAA-3A8654211F34}"/>
              </a:ext>
            </a:extLst>
          </p:cNvPr>
          <p:cNvSpPr txBox="1"/>
          <p:nvPr/>
        </p:nvSpPr>
        <p:spPr>
          <a:xfrm>
            <a:off x="1044809" y="5307987"/>
            <a:ext cx="5682783" cy="485553"/>
          </a:xfrm>
          <a:prstGeom prst="rect">
            <a:avLst/>
          </a:prstGeom>
        </p:spPr>
        <p:txBody>
          <a:bodyPr vert="horz" wrap="square" lIns="0" tIns="9814" rIns="0" bIns="0" rtlCol="0">
            <a:spAutoFit/>
          </a:bodyPr>
          <a:lstStyle/>
          <a:p>
            <a:pPr marL="9813" algn="ctr">
              <a:spcBef>
                <a:spcPts val="77"/>
              </a:spcBef>
            </a:pPr>
            <a:r>
              <a:rPr lang="en-US" sz="3091" b="1" dirty="0">
                <a:solidFill>
                  <a:srgbClr val="008000"/>
                </a:solidFill>
                <a:latin typeface="Arial Black" panose="020B0A04020102020204" pitchFamily="34" charset="0"/>
                <a:cs typeface="Calibri"/>
              </a:rPr>
              <a:t>EMERALD AWARD LEVEL</a:t>
            </a:r>
            <a:endParaRPr sz="3091" b="1" dirty="0">
              <a:solidFill>
                <a:srgbClr val="008000"/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4F6256D5-A87F-4B63-B255-FF161DEC853C}"/>
              </a:ext>
            </a:extLst>
          </p:cNvPr>
          <p:cNvSpPr/>
          <p:nvPr/>
        </p:nvSpPr>
        <p:spPr>
          <a:xfrm>
            <a:off x="2967643" y="6874605"/>
            <a:ext cx="1837113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391" dirty="0"/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1A537256-0455-446B-BF91-A062FEE53948}"/>
              </a:ext>
            </a:extLst>
          </p:cNvPr>
          <p:cNvSpPr/>
          <p:nvPr/>
        </p:nvSpPr>
        <p:spPr>
          <a:xfrm>
            <a:off x="2967643" y="6299330"/>
            <a:ext cx="1837113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391" dirty="0"/>
          </a:p>
        </p:txBody>
      </p:sp>
      <p:sp>
        <p:nvSpPr>
          <p:cNvPr id="54" name="object 30">
            <a:extLst>
              <a:ext uri="{FF2B5EF4-FFF2-40B4-BE49-F238E27FC236}">
                <a16:creationId xmlns:a16="http://schemas.microsoft.com/office/drawing/2014/main" id="{7DC9AC9F-7570-4568-BABD-2BB15E2E7348}"/>
              </a:ext>
            </a:extLst>
          </p:cNvPr>
          <p:cNvSpPr txBox="1"/>
          <p:nvPr/>
        </p:nvSpPr>
        <p:spPr>
          <a:xfrm>
            <a:off x="3042059" y="6320282"/>
            <a:ext cx="1187941" cy="128853"/>
          </a:xfrm>
          <a:prstGeom prst="rect">
            <a:avLst/>
          </a:prstGeom>
        </p:spPr>
        <p:txBody>
          <a:bodyPr vert="horz" wrap="square" lIns="0" tIns="9814" rIns="0" bIns="0" rtlCol="0">
            <a:spAutoFit/>
          </a:bodyPr>
          <a:lstStyle/>
          <a:p>
            <a:pPr marL="9813">
              <a:spcBef>
                <a:spcPts val="77"/>
              </a:spcBef>
            </a:pPr>
            <a:r>
              <a:rPr sz="773" spc="166" dirty="0">
                <a:solidFill>
                  <a:srgbClr val="231F20"/>
                </a:solidFill>
                <a:latin typeface="Calibri"/>
                <a:cs typeface="Calibri"/>
              </a:rPr>
              <a:t>PCC </a:t>
            </a:r>
            <a:r>
              <a:rPr sz="773" spc="155" dirty="0">
                <a:solidFill>
                  <a:srgbClr val="231F20"/>
                </a:solidFill>
                <a:latin typeface="Calibri"/>
                <a:cs typeface="Calibri"/>
              </a:rPr>
              <a:t>Postal</a:t>
            </a:r>
            <a:r>
              <a:rPr sz="773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3" spc="174" dirty="0">
                <a:solidFill>
                  <a:srgbClr val="231F20"/>
                </a:solidFill>
                <a:latin typeface="Calibri"/>
                <a:cs typeface="Calibri"/>
              </a:rPr>
              <a:t>Co-Chair</a:t>
            </a:r>
            <a:endParaRPr sz="773" dirty="0">
              <a:latin typeface="Calibri"/>
              <a:cs typeface="Calibri"/>
            </a:endParaRP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099FBAF2-D190-44F7-BB47-468B9A072891}"/>
              </a:ext>
            </a:extLst>
          </p:cNvPr>
          <p:cNvSpPr txBox="1"/>
          <p:nvPr/>
        </p:nvSpPr>
        <p:spPr>
          <a:xfrm>
            <a:off x="4455223" y="6320282"/>
            <a:ext cx="275273" cy="128853"/>
          </a:xfrm>
          <a:prstGeom prst="rect">
            <a:avLst/>
          </a:prstGeom>
        </p:spPr>
        <p:txBody>
          <a:bodyPr vert="horz" wrap="square" lIns="0" tIns="9814" rIns="0" bIns="0" rtlCol="0">
            <a:spAutoFit/>
          </a:bodyPr>
          <a:lstStyle/>
          <a:p>
            <a:pPr marL="9813">
              <a:spcBef>
                <a:spcPts val="77"/>
              </a:spcBef>
            </a:pPr>
            <a:r>
              <a:rPr sz="773" spc="216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773" spc="54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773" spc="20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773" spc="3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773" dirty="0">
              <a:latin typeface="Calibri"/>
              <a:cs typeface="Calibri"/>
            </a:endParaRPr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FFC2076A-E17F-41EB-AB66-B662A474D728}"/>
              </a:ext>
            </a:extLst>
          </p:cNvPr>
          <p:cNvSpPr txBox="1"/>
          <p:nvPr/>
        </p:nvSpPr>
        <p:spPr>
          <a:xfrm>
            <a:off x="2479409" y="3886253"/>
            <a:ext cx="2800719" cy="438040"/>
          </a:xfrm>
          <a:prstGeom prst="rect">
            <a:avLst/>
          </a:prstGeom>
        </p:spPr>
        <p:txBody>
          <a:bodyPr vert="horz" wrap="square" lIns="0" tIns="9814" rIns="0" bIns="0" rtlCol="0" anchor="ctr">
            <a:spAutoFit/>
          </a:bodyPr>
          <a:lstStyle/>
          <a:p>
            <a:pPr marL="9813" algn="ctr">
              <a:spcBef>
                <a:spcPts val="77"/>
              </a:spcBef>
            </a:pPr>
            <a:r>
              <a:rPr sz="2782" spc="23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to</a:t>
            </a:r>
            <a:endParaRPr sz="2782" spc="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AA6BADF4-9615-4D38-B997-0C8BDB687D05}"/>
              </a:ext>
            </a:extLst>
          </p:cNvPr>
          <p:cNvSpPr txBox="1"/>
          <p:nvPr/>
        </p:nvSpPr>
        <p:spPr>
          <a:xfrm>
            <a:off x="1044809" y="5051632"/>
            <a:ext cx="5682783" cy="342950"/>
          </a:xfrm>
          <a:prstGeom prst="rect">
            <a:avLst/>
          </a:prstGeom>
        </p:spPr>
        <p:txBody>
          <a:bodyPr vert="horz" wrap="square" lIns="0" tIns="9814" rIns="0" bIns="0" rtlCol="0">
            <a:spAutoFit/>
          </a:bodyPr>
          <a:lstStyle/>
          <a:p>
            <a:pPr marL="9813" algn="ctr">
              <a:spcBef>
                <a:spcPts val="77"/>
              </a:spcBef>
            </a:pPr>
            <a:r>
              <a:rPr lang="en-US" sz="1082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FOR</a:t>
            </a:r>
            <a:r>
              <a:rPr sz="1082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 SUCCESSFULLY COMPLET</a:t>
            </a:r>
            <a:r>
              <a:rPr lang="en-US" sz="1082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ING </a:t>
            </a:r>
            <a:r>
              <a:rPr sz="1082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THE </a:t>
            </a:r>
            <a:r>
              <a:rPr lang="en-US" sz="1082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CERTIFICATE PROGRAM FOR THE: </a:t>
            </a:r>
            <a:endParaRPr sz="1082" dirty="0">
              <a:latin typeface="Arial Black" panose="020B0A04020102020204" pitchFamily="34" charset="0"/>
              <a:cs typeface="Calibri"/>
            </a:endParaRPr>
          </a:p>
        </p:txBody>
      </p:sp>
      <p:grpSp>
        <p:nvGrpSpPr>
          <p:cNvPr id="58" name="object 34">
            <a:extLst>
              <a:ext uri="{FF2B5EF4-FFF2-40B4-BE49-F238E27FC236}">
                <a16:creationId xmlns:a16="http://schemas.microsoft.com/office/drawing/2014/main" id="{28436A0D-CB91-4E2A-9157-A465DC114A4F}"/>
              </a:ext>
            </a:extLst>
          </p:cNvPr>
          <p:cNvGrpSpPr/>
          <p:nvPr/>
        </p:nvGrpSpPr>
        <p:grpSpPr>
          <a:xfrm>
            <a:off x="1527107" y="6414091"/>
            <a:ext cx="755159" cy="363594"/>
            <a:chOff x="1976255" y="5678412"/>
            <a:chExt cx="977265" cy="470534"/>
          </a:xfrm>
        </p:grpSpPr>
        <p:sp>
          <p:nvSpPr>
            <p:cNvPr id="59" name="object 35">
              <a:extLst>
                <a:ext uri="{FF2B5EF4-FFF2-40B4-BE49-F238E27FC236}">
                  <a16:creationId xmlns:a16="http://schemas.microsoft.com/office/drawing/2014/main" id="{0AC08DDD-499D-4787-AD8E-7EA1C6C5D774}"/>
                </a:ext>
              </a:extLst>
            </p:cNvPr>
            <p:cNvSpPr/>
            <p:nvPr/>
          </p:nvSpPr>
          <p:spPr>
            <a:xfrm>
              <a:off x="1976255" y="5678412"/>
              <a:ext cx="770820" cy="470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91" dirty="0"/>
            </a:p>
          </p:txBody>
        </p:sp>
        <p:sp>
          <p:nvSpPr>
            <p:cNvPr id="60" name="object 36">
              <a:extLst>
                <a:ext uri="{FF2B5EF4-FFF2-40B4-BE49-F238E27FC236}">
                  <a16:creationId xmlns:a16="http://schemas.microsoft.com/office/drawing/2014/main" id="{29158599-11E7-4552-9CFA-DD0F79358DA7}"/>
                </a:ext>
              </a:extLst>
            </p:cNvPr>
            <p:cNvSpPr/>
            <p:nvPr/>
          </p:nvSpPr>
          <p:spPr>
            <a:xfrm>
              <a:off x="2736545" y="5850877"/>
              <a:ext cx="91440" cy="125730"/>
            </a:xfrm>
            <a:custGeom>
              <a:avLst/>
              <a:gdLst/>
              <a:ahLst/>
              <a:cxnLst/>
              <a:rect l="l" t="t" r="r" b="b"/>
              <a:pathLst>
                <a:path w="91439" h="125729">
                  <a:moveTo>
                    <a:pt x="91440" y="106680"/>
                  </a:moveTo>
                  <a:lnTo>
                    <a:pt x="21945" y="106680"/>
                  </a:lnTo>
                  <a:lnTo>
                    <a:pt x="21945" y="69850"/>
                  </a:lnTo>
                  <a:lnTo>
                    <a:pt x="85128" y="69850"/>
                  </a:lnTo>
                  <a:lnTo>
                    <a:pt x="85128" y="52070"/>
                  </a:lnTo>
                  <a:lnTo>
                    <a:pt x="21945" y="52070"/>
                  </a:lnTo>
                  <a:lnTo>
                    <a:pt x="21945" y="19050"/>
                  </a:lnTo>
                  <a:lnTo>
                    <a:pt x="90208" y="19050"/>
                  </a:lnTo>
                  <a:lnTo>
                    <a:pt x="90208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5207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25730"/>
                  </a:lnTo>
                  <a:lnTo>
                    <a:pt x="91440" y="125730"/>
                  </a:lnTo>
                  <a:lnTo>
                    <a:pt x="91440" y="106680"/>
                  </a:lnTo>
                  <a:close/>
                </a:path>
              </a:pathLst>
            </a:custGeom>
            <a:solidFill>
              <a:srgbClr val="E12726"/>
            </a:solidFill>
          </p:spPr>
          <p:txBody>
            <a:bodyPr wrap="square" lIns="0" tIns="0" rIns="0" bIns="0" rtlCol="0"/>
            <a:lstStyle/>
            <a:p>
              <a:endParaRPr sz="1391" dirty="0"/>
            </a:p>
          </p:txBody>
        </p:sp>
        <p:sp>
          <p:nvSpPr>
            <p:cNvPr id="61" name="object 37">
              <a:extLst>
                <a:ext uri="{FF2B5EF4-FFF2-40B4-BE49-F238E27FC236}">
                  <a16:creationId xmlns:a16="http://schemas.microsoft.com/office/drawing/2014/main" id="{131A1F59-1FD7-40BE-8590-C341AE418843}"/>
                </a:ext>
              </a:extLst>
            </p:cNvPr>
            <p:cNvSpPr/>
            <p:nvPr/>
          </p:nvSpPr>
          <p:spPr>
            <a:xfrm>
              <a:off x="2847115" y="5850872"/>
              <a:ext cx="106006" cy="1253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91" dirty="0"/>
            </a:p>
          </p:txBody>
        </p:sp>
      </p:grpSp>
      <p:sp>
        <p:nvSpPr>
          <p:cNvPr id="62" name="object 38">
            <a:extLst>
              <a:ext uri="{FF2B5EF4-FFF2-40B4-BE49-F238E27FC236}">
                <a16:creationId xmlns:a16="http://schemas.microsoft.com/office/drawing/2014/main" id="{A520E81F-1F5E-449D-B01E-A2BA06A8DC75}"/>
              </a:ext>
            </a:extLst>
          </p:cNvPr>
          <p:cNvSpPr/>
          <p:nvPr/>
        </p:nvSpPr>
        <p:spPr>
          <a:xfrm>
            <a:off x="1000431" y="6305160"/>
            <a:ext cx="461241" cy="693333"/>
          </a:xfrm>
          <a:custGeom>
            <a:avLst/>
            <a:gdLst/>
            <a:ahLst/>
            <a:cxnLst/>
            <a:rect l="l" t="t" r="r" b="b"/>
            <a:pathLst>
              <a:path w="596900" h="897254">
                <a:moveTo>
                  <a:pt x="596277" y="837374"/>
                </a:moveTo>
                <a:lnTo>
                  <a:pt x="153530" y="837374"/>
                </a:lnTo>
                <a:lnTo>
                  <a:pt x="153530" y="896797"/>
                </a:lnTo>
                <a:lnTo>
                  <a:pt x="596277" y="896797"/>
                </a:lnTo>
                <a:lnTo>
                  <a:pt x="596277" y="837374"/>
                </a:lnTo>
                <a:close/>
              </a:path>
              <a:path w="596900" h="897254">
                <a:moveTo>
                  <a:pt x="596277" y="0"/>
                </a:moveTo>
                <a:lnTo>
                  <a:pt x="581025" y="0"/>
                </a:lnTo>
                <a:lnTo>
                  <a:pt x="527583" y="3784"/>
                </a:lnTo>
                <a:lnTo>
                  <a:pt x="476453" y="14808"/>
                </a:lnTo>
                <a:lnTo>
                  <a:pt x="428155" y="32537"/>
                </a:lnTo>
                <a:lnTo>
                  <a:pt x="383184" y="56438"/>
                </a:lnTo>
                <a:lnTo>
                  <a:pt x="342087" y="85991"/>
                </a:lnTo>
                <a:lnTo>
                  <a:pt x="305371" y="120688"/>
                </a:lnTo>
                <a:lnTo>
                  <a:pt x="268655" y="85991"/>
                </a:lnTo>
                <a:lnTo>
                  <a:pt x="268046" y="85559"/>
                </a:lnTo>
                <a:lnTo>
                  <a:pt x="268046" y="168008"/>
                </a:lnTo>
                <a:lnTo>
                  <a:pt x="241465" y="214820"/>
                </a:lnTo>
                <a:lnTo>
                  <a:pt x="221703" y="265480"/>
                </a:lnTo>
                <a:lnTo>
                  <a:pt x="209372" y="319379"/>
                </a:lnTo>
                <a:lnTo>
                  <a:pt x="205130" y="375894"/>
                </a:lnTo>
                <a:lnTo>
                  <a:pt x="209372" y="432396"/>
                </a:lnTo>
                <a:lnTo>
                  <a:pt x="221703" y="486295"/>
                </a:lnTo>
                <a:lnTo>
                  <a:pt x="241465" y="536956"/>
                </a:lnTo>
                <a:lnTo>
                  <a:pt x="268046" y="583768"/>
                </a:lnTo>
                <a:lnTo>
                  <a:pt x="234365" y="617004"/>
                </a:lnTo>
                <a:lnTo>
                  <a:pt x="196075" y="644956"/>
                </a:lnTo>
                <a:lnTo>
                  <a:pt x="153746" y="667016"/>
                </a:lnTo>
                <a:lnTo>
                  <a:pt x="107988" y="682561"/>
                </a:lnTo>
                <a:lnTo>
                  <a:pt x="59423" y="690981"/>
                </a:lnTo>
                <a:lnTo>
                  <a:pt x="59423" y="60794"/>
                </a:lnTo>
                <a:lnTo>
                  <a:pt x="107988" y="69215"/>
                </a:lnTo>
                <a:lnTo>
                  <a:pt x="153746" y="84759"/>
                </a:lnTo>
                <a:lnTo>
                  <a:pt x="196075" y="106807"/>
                </a:lnTo>
                <a:lnTo>
                  <a:pt x="234365" y="134759"/>
                </a:lnTo>
                <a:lnTo>
                  <a:pt x="268046" y="168008"/>
                </a:lnTo>
                <a:lnTo>
                  <a:pt x="268046" y="85559"/>
                </a:lnTo>
                <a:lnTo>
                  <a:pt x="233603" y="60794"/>
                </a:lnTo>
                <a:lnTo>
                  <a:pt x="227545" y="56438"/>
                </a:lnTo>
                <a:lnTo>
                  <a:pt x="182587" y="32537"/>
                </a:lnTo>
                <a:lnTo>
                  <a:pt x="134277" y="14808"/>
                </a:lnTo>
                <a:lnTo>
                  <a:pt x="83146" y="3784"/>
                </a:lnTo>
                <a:lnTo>
                  <a:pt x="29705" y="0"/>
                </a:lnTo>
                <a:lnTo>
                  <a:pt x="0" y="0"/>
                </a:lnTo>
                <a:lnTo>
                  <a:pt x="0" y="896810"/>
                </a:lnTo>
                <a:lnTo>
                  <a:pt x="59423" y="896810"/>
                </a:lnTo>
                <a:lnTo>
                  <a:pt x="59423" y="750620"/>
                </a:lnTo>
                <a:lnTo>
                  <a:pt x="106959" y="743800"/>
                </a:lnTo>
                <a:lnTo>
                  <a:pt x="152400" y="731227"/>
                </a:lnTo>
                <a:lnTo>
                  <a:pt x="195364" y="713270"/>
                </a:lnTo>
                <a:lnTo>
                  <a:pt x="234327" y="690981"/>
                </a:lnTo>
                <a:lnTo>
                  <a:pt x="235445" y="690346"/>
                </a:lnTo>
                <a:lnTo>
                  <a:pt x="272249" y="662825"/>
                </a:lnTo>
                <a:lnTo>
                  <a:pt x="305409" y="631126"/>
                </a:lnTo>
                <a:lnTo>
                  <a:pt x="342125" y="665797"/>
                </a:lnTo>
                <a:lnTo>
                  <a:pt x="383222" y="695350"/>
                </a:lnTo>
                <a:lnTo>
                  <a:pt x="428180" y="719251"/>
                </a:lnTo>
                <a:lnTo>
                  <a:pt x="476478" y="736968"/>
                </a:lnTo>
                <a:lnTo>
                  <a:pt x="527596" y="747979"/>
                </a:lnTo>
                <a:lnTo>
                  <a:pt x="581025" y="751776"/>
                </a:lnTo>
                <a:lnTo>
                  <a:pt x="596277" y="751776"/>
                </a:lnTo>
                <a:lnTo>
                  <a:pt x="596277" y="692365"/>
                </a:lnTo>
                <a:lnTo>
                  <a:pt x="581025" y="692365"/>
                </a:lnTo>
                <a:lnTo>
                  <a:pt x="525335" y="687451"/>
                </a:lnTo>
                <a:lnTo>
                  <a:pt x="472808" y="673277"/>
                </a:lnTo>
                <a:lnTo>
                  <a:pt x="424294" y="650697"/>
                </a:lnTo>
                <a:lnTo>
                  <a:pt x="380631" y="620560"/>
                </a:lnTo>
                <a:lnTo>
                  <a:pt x="342671" y="583730"/>
                </a:lnTo>
                <a:lnTo>
                  <a:pt x="354825" y="564235"/>
                </a:lnTo>
                <a:lnTo>
                  <a:pt x="365810" y="543979"/>
                </a:lnTo>
                <a:lnTo>
                  <a:pt x="371779" y="531152"/>
                </a:lnTo>
                <a:lnTo>
                  <a:pt x="375564" y="523011"/>
                </a:lnTo>
                <a:lnTo>
                  <a:pt x="384022" y="501357"/>
                </a:lnTo>
                <a:lnTo>
                  <a:pt x="412661" y="536663"/>
                </a:lnTo>
                <a:lnTo>
                  <a:pt x="447662" y="565848"/>
                </a:lnTo>
                <a:lnTo>
                  <a:pt x="488010" y="587921"/>
                </a:lnTo>
                <a:lnTo>
                  <a:pt x="532739" y="601891"/>
                </a:lnTo>
                <a:lnTo>
                  <a:pt x="580821" y="606767"/>
                </a:lnTo>
                <a:lnTo>
                  <a:pt x="596277" y="606767"/>
                </a:lnTo>
                <a:lnTo>
                  <a:pt x="596277" y="547344"/>
                </a:lnTo>
                <a:lnTo>
                  <a:pt x="580821" y="547344"/>
                </a:lnTo>
                <a:lnTo>
                  <a:pt x="534860" y="541096"/>
                </a:lnTo>
                <a:lnTo>
                  <a:pt x="493191" y="523544"/>
                </a:lnTo>
                <a:lnTo>
                  <a:pt x="457606" y="496468"/>
                </a:lnTo>
                <a:lnTo>
                  <a:pt x="429933" y="461645"/>
                </a:lnTo>
                <a:lnTo>
                  <a:pt x="412000" y="420865"/>
                </a:lnTo>
                <a:lnTo>
                  <a:pt x="405612" y="375894"/>
                </a:lnTo>
                <a:lnTo>
                  <a:pt x="412000" y="330923"/>
                </a:lnTo>
                <a:lnTo>
                  <a:pt x="429933" y="290131"/>
                </a:lnTo>
                <a:lnTo>
                  <a:pt x="457606" y="255308"/>
                </a:lnTo>
                <a:lnTo>
                  <a:pt x="493191" y="228231"/>
                </a:lnTo>
                <a:lnTo>
                  <a:pt x="534860" y="210680"/>
                </a:lnTo>
                <a:lnTo>
                  <a:pt x="580821" y="204431"/>
                </a:lnTo>
                <a:lnTo>
                  <a:pt x="596277" y="204431"/>
                </a:lnTo>
                <a:lnTo>
                  <a:pt x="596277" y="145021"/>
                </a:lnTo>
                <a:lnTo>
                  <a:pt x="580821" y="145021"/>
                </a:lnTo>
                <a:lnTo>
                  <a:pt x="532726" y="149898"/>
                </a:lnTo>
                <a:lnTo>
                  <a:pt x="488010" y="163868"/>
                </a:lnTo>
                <a:lnTo>
                  <a:pt x="447649" y="185953"/>
                </a:lnTo>
                <a:lnTo>
                  <a:pt x="412648" y="215138"/>
                </a:lnTo>
                <a:lnTo>
                  <a:pt x="384009" y="250444"/>
                </a:lnTo>
                <a:lnTo>
                  <a:pt x="375551" y="228777"/>
                </a:lnTo>
                <a:lnTo>
                  <a:pt x="371767" y="220624"/>
                </a:lnTo>
                <a:lnTo>
                  <a:pt x="365810" y="207784"/>
                </a:lnTo>
                <a:lnTo>
                  <a:pt x="354850" y="187515"/>
                </a:lnTo>
                <a:lnTo>
                  <a:pt x="346189" y="173621"/>
                </a:lnTo>
                <a:lnTo>
                  <a:pt x="346189" y="375894"/>
                </a:lnTo>
                <a:lnTo>
                  <a:pt x="343471" y="417487"/>
                </a:lnTo>
                <a:lnTo>
                  <a:pt x="335534" y="457454"/>
                </a:lnTo>
                <a:lnTo>
                  <a:pt x="322732" y="495452"/>
                </a:lnTo>
                <a:lnTo>
                  <a:pt x="305422" y="531152"/>
                </a:lnTo>
                <a:lnTo>
                  <a:pt x="288074" y="495452"/>
                </a:lnTo>
                <a:lnTo>
                  <a:pt x="275247" y="457454"/>
                </a:lnTo>
                <a:lnTo>
                  <a:pt x="267284" y="417474"/>
                </a:lnTo>
                <a:lnTo>
                  <a:pt x="264553" y="375894"/>
                </a:lnTo>
                <a:lnTo>
                  <a:pt x="267284" y="334289"/>
                </a:lnTo>
                <a:lnTo>
                  <a:pt x="275247" y="294322"/>
                </a:lnTo>
                <a:lnTo>
                  <a:pt x="288074" y="256311"/>
                </a:lnTo>
                <a:lnTo>
                  <a:pt x="305409" y="220624"/>
                </a:lnTo>
                <a:lnTo>
                  <a:pt x="322732" y="256324"/>
                </a:lnTo>
                <a:lnTo>
                  <a:pt x="335534" y="294322"/>
                </a:lnTo>
                <a:lnTo>
                  <a:pt x="343471" y="334302"/>
                </a:lnTo>
                <a:lnTo>
                  <a:pt x="346189" y="375894"/>
                </a:lnTo>
                <a:lnTo>
                  <a:pt x="346189" y="173621"/>
                </a:lnTo>
                <a:lnTo>
                  <a:pt x="342696" y="168008"/>
                </a:lnTo>
                <a:lnTo>
                  <a:pt x="380657" y="131191"/>
                </a:lnTo>
                <a:lnTo>
                  <a:pt x="395884" y="120688"/>
                </a:lnTo>
                <a:lnTo>
                  <a:pt x="424319" y="101066"/>
                </a:lnTo>
                <a:lnTo>
                  <a:pt x="472821" y="78486"/>
                </a:lnTo>
                <a:lnTo>
                  <a:pt x="525335" y="64325"/>
                </a:lnTo>
                <a:lnTo>
                  <a:pt x="581025" y="59410"/>
                </a:lnTo>
                <a:lnTo>
                  <a:pt x="596277" y="59410"/>
                </a:lnTo>
                <a:lnTo>
                  <a:pt x="596277" y="0"/>
                </a:lnTo>
                <a:close/>
              </a:path>
            </a:pathLst>
          </a:custGeom>
          <a:solidFill>
            <a:srgbClr val="E12726"/>
          </a:solidFill>
        </p:spPr>
        <p:txBody>
          <a:bodyPr wrap="square" lIns="0" tIns="0" rIns="0" bIns="0" rtlCol="0"/>
          <a:lstStyle/>
          <a:p>
            <a:endParaRPr sz="1391" dirty="0"/>
          </a:p>
        </p:txBody>
      </p:sp>
      <p:sp>
        <p:nvSpPr>
          <p:cNvPr id="63" name="object 39">
            <a:extLst>
              <a:ext uri="{FF2B5EF4-FFF2-40B4-BE49-F238E27FC236}">
                <a16:creationId xmlns:a16="http://schemas.microsoft.com/office/drawing/2014/main" id="{35F9AA1D-0CF3-45C4-BC5B-1D01787DBFC6}"/>
              </a:ext>
            </a:extLst>
          </p:cNvPr>
          <p:cNvSpPr/>
          <p:nvPr/>
        </p:nvSpPr>
        <p:spPr>
          <a:xfrm>
            <a:off x="1000608" y="6193077"/>
            <a:ext cx="526992" cy="46124"/>
          </a:xfrm>
          <a:custGeom>
            <a:avLst/>
            <a:gdLst/>
            <a:ahLst/>
            <a:cxnLst/>
            <a:rect l="l" t="t" r="r" b="b"/>
            <a:pathLst>
              <a:path w="681989" h="59689">
                <a:moveTo>
                  <a:pt x="596049" y="12"/>
                </a:moveTo>
                <a:lnTo>
                  <a:pt x="0" y="12"/>
                </a:lnTo>
                <a:lnTo>
                  <a:pt x="0" y="59423"/>
                </a:lnTo>
                <a:lnTo>
                  <a:pt x="596049" y="59423"/>
                </a:lnTo>
                <a:lnTo>
                  <a:pt x="596049" y="12"/>
                </a:lnTo>
                <a:close/>
              </a:path>
              <a:path w="681989" h="59689">
                <a:moveTo>
                  <a:pt x="643089" y="0"/>
                </a:moveTo>
                <a:lnTo>
                  <a:pt x="619569" y="0"/>
                </a:lnTo>
                <a:lnTo>
                  <a:pt x="619569" y="3975"/>
                </a:lnTo>
                <a:lnTo>
                  <a:pt x="628878" y="3975"/>
                </a:lnTo>
                <a:lnTo>
                  <a:pt x="628878" y="29730"/>
                </a:lnTo>
                <a:lnTo>
                  <a:pt x="633780" y="29730"/>
                </a:lnTo>
                <a:lnTo>
                  <a:pt x="633780" y="3975"/>
                </a:lnTo>
                <a:lnTo>
                  <a:pt x="643089" y="3975"/>
                </a:lnTo>
                <a:lnTo>
                  <a:pt x="643089" y="0"/>
                </a:lnTo>
                <a:close/>
              </a:path>
              <a:path w="681989" h="59689">
                <a:moveTo>
                  <a:pt x="681837" y="0"/>
                </a:moveTo>
                <a:lnTo>
                  <a:pt x="674331" y="0"/>
                </a:lnTo>
                <a:lnTo>
                  <a:pt x="665607" y="22593"/>
                </a:lnTo>
                <a:lnTo>
                  <a:pt x="658660" y="4914"/>
                </a:lnTo>
                <a:lnTo>
                  <a:pt x="656729" y="0"/>
                </a:lnTo>
                <a:lnTo>
                  <a:pt x="649147" y="0"/>
                </a:lnTo>
                <a:lnTo>
                  <a:pt x="649147" y="29730"/>
                </a:lnTo>
                <a:lnTo>
                  <a:pt x="654062" y="29730"/>
                </a:lnTo>
                <a:lnTo>
                  <a:pt x="654062" y="4914"/>
                </a:lnTo>
                <a:lnTo>
                  <a:pt x="654202" y="4914"/>
                </a:lnTo>
                <a:lnTo>
                  <a:pt x="663943" y="29730"/>
                </a:lnTo>
                <a:lnTo>
                  <a:pt x="667042" y="29730"/>
                </a:lnTo>
                <a:lnTo>
                  <a:pt x="669848" y="22593"/>
                </a:lnTo>
                <a:lnTo>
                  <a:pt x="676783" y="4914"/>
                </a:lnTo>
                <a:lnTo>
                  <a:pt x="676922" y="4914"/>
                </a:lnTo>
                <a:lnTo>
                  <a:pt x="676922" y="29730"/>
                </a:lnTo>
                <a:lnTo>
                  <a:pt x="681837" y="29730"/>
                </a:lnTo>
                <a:lnTo>
                  <a:pt x="681837" y="4914"/>
                </a:lnTo>
                <a:lnTo>
                  <a:pt x="681837" y="0"/>
                </a:lnTo>
                <a:close/>
              </a:path>
            </a:pathLst>
          </a:custGeom>
          <a:solidFill>
            <a:srgbClr val="E12726"/>
          </a:solidFill>
        </p:spPr>
        <p:txBody>
          <a:bodyPr wrap="square" lIns="0" tIns="0" rIns="0" bIns="0" rtlCol="0"/>
          <a:lstStyle/>
          <a:p>
            <a:endParaRPr sz="1391" dirty="0"/>
          </a:p>
        </p:txBody>
      </p:sp>
      <p:sp>
        <p:nvSpPr>
          <p:cNvPr id="64" name="object 41">
            <a:extLst>
              <a:ext uri="{FF2B5EF4-FFF2-40B4-BE49-F238E27FC236}">
                <a16:creationId xmlns:a16="http://schemas.microsoft.com/office/drawing/2014/main" id="{03208C5C-BE05-467F-BA49-02B8823A262D}"/>
              </a:ext>
            </a:extLst>
          </p:cNvPr>
          <p:cNvSpPr txBox="1">
            <a:spLocks/>
          </p:cNvSpPr>
          <p:nvPr/>
        </p:nvSpPr>
        <p:spPr>
          <a:xfrm>
            <a:off x="3035553" y="6895754"/>
            <a:ext cx="1688436" cy="865546"/>
          </a:xfrm>
          <a:prstGeom prst="rect">
            <a:avLst/>
          </a:prstGeom>
        </p:spPr>
        <p:txBody>
          <a:bodyPr vert="horz" wrap="square" lIns="0" tIns="932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13">
              <a:spcBef>
                <a:spcPts val="73"/>
              </a:spcBef>
              <a:tabLst>
                <a:tab pos="1422436" algn="l"/>
              </a:tabLst>
            </a:pPr>
            <a:r>
              <a:rPr lang="en-US" sz="1391" spc="151" dirty="0"/>
              <a:t>P</a:t>
            </a:r>
            <a:r>
              <a:rPr lang="en-US" sz="1391" spc="147" dirty="0"/>
              <a:t>C</a:t>
            </a:r>
            <a:r>
              <a:rPr lang="en-US" sz="1391" spc="209" dirty="0"/>
              <a:t>C</a:t>
            </a:r>
            <a:r>
              <a:rPr lang="en-US" sz="1391" spc="73" dirty="0"/>
              <a:t> </a:t>
            </a:r>
            <a:r>
              <a:rPr lang="en-US" sz="1391" spc="124" dirty="0"/>
              <a:t>I</a:t>
            </a:r>
            <a:r>
              <a:rPr lang="en-US" sz="1391" spc="243" dirty="0"/>
              <a:t>n</a:t>
            </a:r>
            <a:r>
              <a:rPr lang="en-US" sz="1391" spc="196" dirty="0"/>
              <a:t>dust</a:t>
            </a:r>
            <a:r>
              <a:rPr lang="en-US" sz="1391" spc="139" dirty="0"/>
              <a:t>r</a:t>
            </a:r>
            <a:r>
              <a:rPr lang="en-US" sz="1391" spc="93" dirty="0"/>
              <a:t>y</a:t>
            </a:r>
            <a:r>
              <a:rPr lang="en-US" sz="1391" spc="73" dirty="0"/>
              <a:t> </a:t>
            </a:r>
            <a:r>
              <a:rPr lang="en-US" sz="1391" spc="196" dirty="0"/>
              <a:t>C</a:t>
            </a:r>
            <a:r>
              <a:rPr lang="en-US" sz="1391" spc="177" dirty="0"/>
              <a:t>o-Cha</a:t>
            </a:r>
            <a:r>
              <a:rPr lang="en-US" sz="1391" spc="70" dirty="0"/>
              <a:t>i</a:t>
            </a:r>
            <a:r>
              <a:rPr lang="en-US" sz="1391" spc="247" dirty="0"/>
              <a:t>r</a:t>
            </a:r>
            <a:r>
              <a:rPr lang="en-US" sz="1391" dirty="0"/>
              <a:t>	</a:t>
            </a:r>
            <a:r>
              <a:rPr lang="en-US" sz="1391" spc="216" dirty="0"/>
              <a:t>D</a:t>
            </a:r>
            <a:r>
              <a:rPr lang="en-US" sz="1391" spc="54" dirty="0"/>
              <a:t>a</a:t>
            </a:r>
            <a:r>
              <a:rPr lang="en-US" sz="1391" spc="205" dirty="0"/>
              <a:t>t</a:t>
            </a:r>
            <a:r>
              <a:rPr lang="en-US" sz="1391" spc="39" dirty="0"/>
              <a:t>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4010723-A89A-4D99-8453-12FF00D8DB28}"/>
              </a:ext>
            </a:extLst>
          </p:cNvPr>
          <p:cNvSpPr/>
          <p:nvPr/>
        </p:nvSpPr>
        <p:spPr>
          <a:xfrm>
            <a:off x="1157092" y="2881123"/>
            <a:ext cx="5445357" cy="984200"/>
          </a:xfrm>
          <a:prstGeom prst="rect">
            <a:avLst/>
          </a:prstGeom>
          <a:noFill/>
        </p:spPr>
        <p:txBody>
          <a:bodyPr wrap="none" lIns="70658" tIns="35329" rIns="70658" bIns="35329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2782" b="1" dirty="0">
                <a:ln w="13462">
                  <a:solidFill>
                    <a:srgbClr val="008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Certificate of Achievement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A53A0C9-9B68-40B2-A3B0-D30E5C0A7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656" y="6184908"/>
            <a:ext cx="1449136" cy="918556"/>
          </a:xfrm>
          <a:prstGeom prst="rect">
            <a:avLst/>
          </a:prstGeom>
        </p:spPr>
      </p:pic>
      <p:pic>
        <p:nvPicPr>
          <p:cNvPr id="67" name="Picture 2" descr="See the source image">
            <a:extLst>
              <a:ext uri="{FF2B5EF4-FFF2-40B4-BE49-F238E27FC236}">
                <a16:creationId xmlns:a16="http://schemas.microsoft.com/office/drawing/2014/main" id="{19DFA07F-D2D9-4ACA-9FFE-BF3363E2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228"/>
            <a:ext cx="7871254" cy="608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bject 26">
            <a:extLst>
              <a:ext uri="{FF2B5EF4-FFF2-40B4-BE49-F238E27FC236}">
                <a16:creationId xmlns:a16="http://schemas.microsoft.com/office/drawing/2014/main" id="{B5FD306D-C21E-4896-8817-B40D7235CD61}"/>
              </a:ext>
            </a:extLst>
          </p:cNvPr>
          <p:cNvSpPr txBox="1">
            <a:spLocks/>
          </p:cNvSpPr>
          <p:nvPr/>
        </p:nvSpPr>
        <p:spPr>
          <a:xfrm>
            <a:off x="2091051" y="4236203"/>
            <a:ext cx="3555268" cy="794740"/>
          </a:xfrm>
          <a:prstGeom prst="rect">
            <a:avLst/>
          </a:prstGeom>
        </p:spPr>
        <p:txBody>
          <a:bodyPr vert="horz" wrap="square" lIns="0" tIns="9814" rIns="0" bIns="0" rtlCol="0">
            <a:spAutoFit/>
          </a:bodyPr>
          <a:lstStyle>
            <a:lvl1pPr>
              <a:defRPr sz="6600" b="0" i="1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813">
              <a:spcBef>
                <a:spcPts val="77"/>
              </a:spcBef>
            </a:pPr>
            <a:r>
              <a:rPr lang="en-US" sz="5100" b="1" i="0" kern="0" dirty="0">
                <a:latin typeface="Edwardian Script ITC" panose="030303020407070D0804" pitchFamily="66" charset="0"/>
              </a:rPr>
              <a:t>Sharon</a:t>
            </a:r>
            <a:r>
              <a:rPr lang="en-US" sz="5100" b="1" i="0" kern="0" spc="232" dirty="0">
                <a:latin typeface="Edwardian Script ITC" panose="030303020407070D0804" pitchFamily="66" charset="0"/>
              </a:rPr>
              <a:t> Barger</a:t>
            </a:r>
            <a:endParaRPr lang="en-US" sz="5100" kern="0" spc="-305" dirty="0"/>
          </a:p>
        </p:txBody>
      </p:sp>
      <p:sp>
        <p:nvSpPr>
          <p:cNvPr id="69" name="object 27">
            <a:extLst>
              <a:ext uri="{FF2B5EF4-FFF2-40B4-BE49-F238E27FC236}">
                <a16:creationId xmlns:a16="http://schemas.microsoft.com/office/drawing/2014/main" id="{6FCC8BF7-B1D8-409B-9493-5BC1051B5C3A}"/>
              </a:ext>
            </a:extLst>
          </p:cNvPr>
          <p:cNvSpPr txBox="1"/>
          <p:nvPr/>
        </p:nvSpPr>
        <p:spPr>
          <a:xfrm>
            <a:off x="1173405" y="5326651"/>
            <a:ext cx="5429044" cy="485553"/>
          </a:xfrm>
          <a:prstGeom prst="rect">
            <a:avLst/>
          </a:prstGeom>
        </p:spPr>
        <p:txBody>
          <a:bodyPr vert="horz" wrap="square" lIns="0" tIns="9814" rIns="0" bIns="0" rtlCol="0">
            <a:spAutoFit/>
          </a:bodyPr>
          <a:lstStyle/>
          <a:p>
            <a:pPr marL="9813" algn="ctr">
              <a:spcBef>
                <a:spcPts val="77"/>
              </a:spcBef>
            </a:pPr>
            <a:r>
              <a:rPr lang="en-US" sz="3091" b="1" dirty="0">
                <a:solidFill>
                  <a:srgbClr val="127441"/>
                </a:solidFill>
                <a:latin typeface="Arial Black" panose="020B0A04020102020204" pitchFamily="34" charset="0"/>
                <a:cs typeface="Calibri"/>
              </a:rPr>
              <a:t>EMERALD AWARD LEVEL</a:t>
            </a:r>
            <a:endParaRPr sz="3091" b="1" dirty="0">
              <a:solidFill>
                <a:srgbClr val="127441"/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70" name="object 28">
            <a:extLst>
              <a:ext uri="{FF2B5EF4-FFF2-40B4-BE49-F238E27FC236}">
                <a16:creationId xmlns:a16="http://schemas.microsoft.com/office/drawing/2014/main" id="{A236FBF1-2BE0-4502-A6D3-D26270DE498E}"/>
              </a:ext>
            </a:extLst>
          </p:cNvPr>
          <p:cNvSpPr/>
          <p:nvPr/>
        </p:nvSpPr>
        <p:spPr>
          <a:xfrm>
            <a:off x="2967643" y="6874605"/>
            <a:ext cx="1837113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391" dirty="0"/>
          </a:p>
        </p:txBody>
      </p:sp>
      <p:sp>
        <p:nvSpPr>
          <p:cNvPr id="71" name="object 29">
            <a:extLst>
              <a:ext uri="{FF2B5EF4-FFF2-40B4-BE49-F238E27FC236}">
                <a16:creationId xmlns:a16="http://schemas.microsoft.com/office/drawing/2014/main" id="{5E41C601-146A-45E7-BD99-09D36BA68526}"/>
              </a:ext>
            </a:extLst>
          </p:cNvPr>
          <p:cNvSpPr/>
          <p:nvPr/>
        </p:nvSpPr>
        <p:spPr>
          <a:xfrm>
            <a:off x="2967643" y="6299330"/>
            <a:ext cx="1837113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391" dirty="0"/>
          </a:p>
        </p:txBody>
      </p:sp>
      <p:sp>
        <p:nvSpPr>
          <p:cNvPr id="72" name="object 30">
            <a:extLst>
              <a:ext uri="{FF2B5EF4-FFF2-40B4-BE49-F238E27FC236}">
                <a16:creationId xmlns:a16="http://schemas.microsoft.com/office/drawing/2014/main" id="{C192AF13-937C-480C-A840-2A721FD50E96}"/>
              </a:ext>
            </a:extLst>
          </p:cNvPr>
          <p:cNvSpPr txBox="1"/>
          <p:nvPr/>
        </p:nvSpPr>
        <p:spPr>
          <a:xfrm>
            <a:off x="3042059" y="6320282"/>
            <a:ext cx="1187941" cy="128853"/>
          </a:xfrm>
          <a:prstGeom prst="rect">
            <a:avLst/>
          </a:prstGeom>
        </p:spPr>
        <p:txBody>
          <a:bodyPr vert="horz" wrap="square" lIns="0" tIns="9814" rIns="0" bIns="0" rtlCol="0">
            <a:spAutoFit/>
          </a:bodyPr>
          <a:lstStyle/>
          <a:p>
            <a:pPr marL="9813">
              <a:spcBef>
                <a:spcPts val="77"/>
              </a:spcBef>
            </a:pPr>
            <a:r>
              <a:rPr sz="773" spc="166" dirty="0">
                <a:solidFill>
                  <a:srgbClr val="231F20"/>
                </a:solidFill>
                <a:latin typeface="Calibri"/>
                <a:cs typeface="Calibri"/>
              </a:rPr>
              <a:t>PCC </a:t>
            </a:r>
            <a:r>
              <a:rPr sz="773" spc="155" dirty="0">
                <a:solidFill>
                  <a:srgbClr val="231F20"/>
                </a:solidFill>
                <a:latin typeface="Calibri"/>
                <a:cs typeface="Calibri"/>
              </a:rPr>
              <a:t>Postal</a:t>
            </a:r>
            <a:r>
              <a:rPr sz="773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3" spc="174" dirty="0">
                <a:solidFill>
                  <a:srgbClr val="231F20"/>
                </a:solidFill>
                <a:latin typeface="Calibri"/>
                <a:cs typeface="Calibri"/>
              </a:rPr>
              <a:t>Co-Chair</a:t>
            </a:r>
            <a:endParaRPr sz="773" dirty="0">
              <a:latin typeface="Calibri"/>
              <a:cs typeface="Calibri"/>
            </a:endParaRPr>
          </a:p>
        </p:txBody>
      </p:sp>
      <p:sp>
        <p:nvSpPr>
          <p:cNvPr id="73" name="object 31">
            <a:extLst>
              <a:ext uri="{FF2B5EF4-FFF2-40B4-BE49-F238E27FC236}">
                <a16:creationId xmlns:a16="http://schemas.microsoft.com/office/drawing/2014/main" id="{BDACA00F-06B4-429F-88F4-78D5A0B7C2EB}"/>
              </a:ext>
            </a:extLst>
          </p:cNvPr>
          <p:cNvSpPr txBox="1"/>
          <p:nvPr/>
        </p:nvSpPr>
        <p:spPr>
          <a:xfrm>
            <a:off x="4455223" y="6320282"/>
            <a:ext cx="275273" cy="128853"/>
          </a:xfrm>
          <a:prstGeom prst="rect">
            <a:avLst/>
          </a:prstGeom>
        </p:spPr>
        <p:txBody>
          <a:bodyPr vert="horz" wrap="square" lIns="0" tIns="9814" rIns="0" bIns="0" rtlCol="0">
            <a:spAutoFit/>
          </a:bodyPr>
          <a:lstStyle/>
          <a:p>
            <a:pPr marL="9813">
              <a:spcBef>
                <a:spcPts val="77"/>
              </a:spcBef>
            </a:pPr>
            <a:r>
              <a:rPr sz="773" spc="216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773" spc="54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773" spc="20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773" spc="3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773" dirty="0">
              <a:latin typeface="Calibri"/>
              <a:cs typeface="Calibri"/>
            </a:endParaRPr>
          </a:p>
        </p:txBody>
      </p:sp>
      <p:grpSp>
        <p:nvGrpSpPr>
          <p:cNvPr id="74" name="object 34">
            <a:extLst>
              <a:ext uri="{FF2B5EF4-FFF2-40B4-BE49-F238E27FC236}">
                <a16:creationId xmlns:a16="http://schemas.microsoft.com/office/drawing/2014/main" id="{60546FF8-CB68-4527-8FFE-534CA1D25C6E}"/>
              </a:ext>
            </a:extLst>
          </p:cNvPr>
          <p:cNvGrpSpPr/>
          <p:nvPr/>
        </p:nvGrpSpPr>
        <p:grpSpPr>
          <a:xfrm>
            <a:off x="1527107" y="6414091"/>
            <a:ext cx="755159" cy="363594"/>
            <a:chOff x="1976255" y="5678412"/>
            <a:chExt cx="977265" cy="470534"/>
          </a:xfrm>
        </p:grpSpPr>
        <p:sp>
          <p:nvSpPr>
            <p:cNvPr id="75" name="object 35">
              <a:extLst>
                <a:ext uri="{FF2B5EF4-FFF2-40B4-BE49-F238E27FC236}">
                  <a16:creationId xmlns:a16="http://schemas.microsoft.com/office/drawing/2014/main" id="{F9F060AF-FA70-4072-A7CC-B0688E166350}"/>
                </a:ext>
              </a:extLst>
            </p:cNvPr>
            <p:cNvSpPr/>
            <p:nvPr/>
          </p:nvSpPr>
          <p:spPr>
            <a:xfrm>
              <a:off x="1976255" y="5678412"/>
              <a:ext cx="770820" cy="470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91" dirty="0"/>
            </a:p>
          </p:txBody>
        </p:sp>
        <p:sp>
          <p:nvSpPr>
            <p:cNvPr id="76" name="object 36">
              <a:extLst>
                <a:ext uri="{FF2B5EF4-FFF2-40B4-BE49-F238E27FC236}">
                  <a16:creationId xmlns:a16="http://schemas.microsoft.com/office/drawing/2014/main" id="{E5C94D92-EC08-4D14-8EBF-61C2E9253912}"/>
                </a:ext>
              </a:extLst>
            </p:cNvPr>
            <p:cNvSpPr/>
            <p:nvPr/>
          </p:nvSpPr>
          <p:spPr>
            <a:xfrm>
              <a:off x="2736545" y="5850877"/>
              <a:ext cx="91440" cy="125730"/>
            </a:xfrm>
            <a:custGeom>
              <a:avLst/>
              <a:gdLst/>
              <a:ahLst/>
              <a:cxnLst/>
              <a:rect l="l" t="t" r="r" b="b"/>
              <a:pathLst>
                <a:path w="91439" h="125729">
                  <a:moveTo>
                    <a:pt x="91440" y="106680"/>
                  </a:moveTo>
                  <a:lnTo>
                    <a:pt x="21945" y="106680"/>
                  </a:lnTo>
                  <a:lnTo>
                    <a:pt x="21945" y="69850"/>
                  </a:lnTo>
                  <a:lnTo>
                    <a:pt x="85128" y="69850"/>
                  </a:lnTo>
                  <a:lnTo>
                    <a:pt x="85128" y="52070"/>
                  </a:lnTo>
                  <a:lnTo>
                    <a:pt x="21945" y="52070"/>
                  </a:lnTo>
                  <a:lnTo>
                    <a:pt x="21945" y="19050"/>
                  </a:lnTo>
                  <a:lnTo>
                    <a:pt x="90208" y="19050"/>
                  </a:lnTo>
                  <a:lnTo>
                    <a:pt x="90208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5207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25730"/>
                  </a:lnTo>
                  <a:lnTo>
                    <a:pt x="91440" y="125730"/>
                  </a:lnTo>
                  <a:lnTo>
                    <a:pt x="91440" y="106680"/>
                  </a:lnTo>
                  <a:close/>
                </a:path>
              </a:pathLst>
            </a:custGeom>
            <a:solidFill>
              <a:srgbClr val="E12726"/>
            </a:solidFill>
          </p:spPr>
          <p:txBody>
            <a:bodyPr wrap="square" lIns="0" tIns="0" rIns="0" bIns="0" rtlCol="0"/>
            <a:lstStyle/>
            <a:p>
              <a:endParaRPr sz="1391" dirty="0"/>
            </a:p>
          </p:txBody>
        </p:sp>
        <p:sp>
          <p:nvSpPr>
            <p:cNvPr id="77" name="object 37">
              <a:extLst>
                <a:ext uri="{FF2B5EF4-FFF2-40B4-BE49-F238E27FC236}">
                  <a16:creationId xmlns:a16="http://schemas.microsoft.com/office/drawing/2014/main" id="{6467BADD-A92E-4C3E-9EF3-C063826AC629}"/>
                </a:ext>
              </a:extLst>
            </p:cNvPr>
            <p:cNvSpPr/>
            <p:nvPr/>
          </p:nvSpPr>
          <p:spPr>
            <a:xfrm>
              <a:off x="2847115" y="5850872"/>
              <a:ext cx="106006" cy="1253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91" dirty="0"/>
            </a:p>
          </p:txBody>
        </p:sp>
      </p:grpSp>
      <p:sp>
        <p:nvSpPr>
          <p:cNvPr id="78" name="object 38">
            <a:extLst>
              <a:ext uri="{FF2B5EF4-FFF2-40B4-BE49-F238E27FC236}">
                <a16:creationId xmlns:a16="http://schemas.microsoft.com/office/drawing/2014/main" id="{12D29D36-032C-43C6-A67E-D29C7F45DD6B}"/>
              </a:ext>
            </a:extLst>
          </p:cNvPr>
          <p:cNvSpPr/>
          <p:nvPr/>
        </p:nvSpPr>
        <p:spPr>
          <a:xfrm>
            <a:off x="1000431" y="6305160"/>
            <a:ext cx="461241" cy="693333"/>
          </a:xfrm>
          <a:custGeom>
            <a:avLst/>
            <a:gdLst/>
            <a:ahLst/>
            <a:cxnLst/>
            <a:rect l="l" t="t" r="r" b="b"/>
            <a:pathLst>
              <a:path w="596900" h="897254">
                <a:moveTo>
                  <a:pt x="596277" y="837374"/>
                </a:moveTo>
                <a:lnTo>
                  <a:pt x="153530" y="837374"/>
                </a:lnTo>
                <a:lnTo>
                  <a:pt x="153530" y="896797"/>
                </a:lnTo>
                <a:lnTo>
                  <a:pt x="596277" y="896797"/>
                </a:lnTo>
                <a:lnTo>
                  <a:pt x="596277" y="837374"/>
                </a:lnTo>
                <a:close/>
              </a:path>
              <a:path w="596900" h="897254">
                <a:moveTo>
                  <a:pt x="596277" y="0"/>
                </a:moveTo>
                <a:lnTo>
                  <a:pt x="581025" y="0"/>
                </a:lnTo>
                <a:lnTo>
                  <a:pt x="527583" y="3784"/>
                </a:lnTo>
                <a:lnTo>
                  <a:pt x="476453" y="14808"/>
                </a:lnTo>
                <a:lnTo>
                  <a:pt x="428155" y="32537"/>
                </a:lnTo>
                <a:lnTo>
                  <a:pt x="383184" y="56438"/>
                </a:lnTo>
                <a:lnTo>
                  <a:pt x="342087" y="85991"/>
                </a:lnTo>
                <a:lnTo>
                  <a:pt x="305371" y="120688"/>
                </a:lnTo>
                <a:lnTo>
                  <a:pt x="268655" y="85991"/>
                </a:lnTo>
                <a:lnTo>
                  <a:pt x="268046" y="85559"/>
                </a:lnTo>
                <a:lnTo>
                  <a:pt x="268046" y="168008"/>
                </a:lnTo>
                <a:lnTo>
                  <a:pt x="241465" y="214820"/>
                </a:lnTo>
                <a:lnTo>
                  <a:pt x="221703" y="265480"/>
                </a:lnTo>
                <a:lnTo>
                  <a:pt x="209372" y="319379"/>
                </a:lnTo>
                <a:lnTo>
                  <a:pt x="205130" y="375894"/>
                </a:lnTo>
                <a:lnTo>
                  <a:pt x="209372" y="432396"/>
                </a:lnTo>
                <a:lnTo>
                  <a:pt x="221703" y="486295"/>
                </a:lnTo>
                <a:lnTo>
                  <a:pt x="241465" y="536956"/>
                </a:lnTo>
                <a:lnTo>
                  <a:pt x="268046" y="583768"/>
                </a:lnTo>
                <a:lnTo>
                  <a:pt x="234365" y="617004"/>
                </a:lnTo>
                <a:lnTo>
                  <a:pt x="196075" y="644956"/>
                </a:lnTo>
                <a:lnTo>
                  <a:pt x="153746" y="667016"/>
                </a:lnTo>
                <a:lnTo>
                  <a:pt x="107988" y="682561"/>
                </a:lnTo>
                <a:lnTo>
                  <a:pt x="59423" y="690981"/>
                </a:lnTo>
                <a:lnTo>
                  <a:pt x="59423" y="60794"/>
                </a:lnTo>
                <a:lnTo>
                  <a:pt x="107988" y="69215"/>
                </a:lnTo>
                <a:lnTo>
                  <a:pt x="153746" y="84759"/>
                </a:lnTo>
                <a:lnTo>
                  <a:pt x="196075" y="106807"/>
                </a:lnTo>
                <a:lnTo>
                  <a:pt x="234365" y="134759"/>
                </a:lnTo>
                <a:lnTo>
                  <a:pt x="268046" y="168008"/>
                </a:lnTo>
                <a:lnTo>
                  <a:pt x="268046" y="85559"/>
                </a:lnTo>
                <a:lnTo>
                  <a:pt x="233603" y="60794"/>
                </a:lnTo>
                <a:lnTo>
                  <a:pt x="227545" y="56438"/>
                </a:lnTo>
                <a:lnTo>
                  <a:pt x="182587" y="32537"/>
                </a:lnTo>
                <a:lnTo>
                  <a:pt x="134277" y="14808"/>
                </a:lnTo>
                <a:lnTo>
                  <a:pt x="83146" y="3784"/>
                </a:lnTo>
                <a:lnTo>
                  <a:pt x="29705" y="0"/>
                </a:lnTo>
                <a:lnTo>
                  <a:pt x="0" y="0"/>
                </a:lnTo>
                <a:lnTo>
                  <a:pt x="0" y="896810"/>
                </a:lnTo>
                <a:lnTo>
                  <a:pt x="59423" y="896810"/>
                </a:lnTo>
                <a:lnTo>
                  <a:pt x="59423" y="750620"/>
                </a:lnTo>
                <a:lnTo>
                  <a:pt x="106959" y="743800"/>
                </a:lnTo>
                <a:lnTo>
                  <a:pt x="152400" y="731227"/>
                </a:lnTo>
                <a:lnTo>
                  <a:pt x="195364" y="713270"/>
                </a:lnTo>
                <a:lnTo>
                  <a:pt x="234327" y="690981"/>
                </a:lnTo>
                <a:lnTo>
                  <a:pt x="235445" y="690346"/>
                </a:lnTo>
                <a:lnTo>
                  <a:pt x="272249" y="662825"/>
                </a:lnTo>
                <a:lnTo>
                  <a:pt x="305409" y="631126"/>
                </a:lnTo>
                <a:lnTo>
                  <a:pt x="342125" y="665797"/>
                </a:lnTo>
                <a:lnTo>
                  <a:pt x="383222" y="695350"/>
                </a:lnTo>
                <a:lnTo>
                  <a:pt x="428180" y="719251"/>
                </a:lnTo>
                <a:lnTo>
                  <a:pt x="476478" y="736968"/>
                </a:lnTo>
                <a:lnTo>
                  <a:pt x="527596" y="747979"/>
                </a:lnTo>
                <a:lnTo>
                  <a:pt x="581025" y="751776"/>
                </a:lnTo>
                <a:lnTo>
                  <a:pt x="596277" y="751776"/>
                </a:lnTo>
                <a:lnTo>
                  <a:pt x="596277" y="692365"/>
                </a:lnTo>
                <a:lnTo>
                  <a:pt x="581025" y="692365"/>
                </a:lnTo>
                <a:lnTo>
                  <a:pt x="525335" y="687451"/>
                </a:lnTo>
                <a:lnTo>
                  <a:pt x="472808" y="673277"/>
                </a:lnTo>
                <a:lnTo>
                  <a:pt x="424294" y="650697"/>
                </a:lnTo>
                <a:lnTo>
                  <a:pt x="380631" y="620560"/>
                </a:lnTo>
                <a:lnTo>
                  <a:pt x="342671" y="583730"/>
                </a:lnTo>
                <a:lnTo>
                  <a:pt x="354825" y="564235"/>
                </a:lnTo>
                <a:lnTo>
                  <a:pt x="365810" y="543979"/>
                </a:lnTo>
                <a:lnTo>
                  <a:pt x="371779" y="531152"/>
                </a:lnTo>
                <a:lnTo>
                  <a:pt x="375564" y="523011"/>
                </a:lnTo>
                <a:lnTo>
                  <a:pt x="384022" y="501357"/>
                </a:lnTo>
                <a:lnTo>
                  <a:pt x="412661" y="536663"/>
                </a:lnTo>
                <a:lnTo>
                  <a:pt x="447662" y="565848"/>
                </a:lnTo>
                <a:lnTo>
                  <a:pt x="488010" y="587921"/>
                </a:lnTo>
                <a:lnTo>
                  <a:pt x="532739" y="601891"/>
                </a:lnTo>
                <a:lnTo>
                  <a:pt x="580821" y="606767"/>
                </a:lnTo>
                <a:lnTo>
                  <a:pt x="596277" y="606767"/>
                </a:lnTo>
                <a:lnTo>
                  <a:pt x="596277" y="547344"/>
                </a:lnTo>
                <a:lnTo>
                  <a:pt x="580821" y="547344"/>
                </a:lnTo>
                <a:lnTo>
                  <a:pt x="534860" y="541096"/>
                </a:lnTo>
                <a:lnTo>
                  <a:pt x="493191" y="523544"/>
                </a:lnTo>
                <a:lnTo>
                  <a:pt x="457606" y="496468"/>
                </a:lnTo>
                <a:lnTo>
                  <a:pt x="429933" y="461645"/>
                </a:lnTo>
                <a:lnTo>
                  <a:pt x="412000" y="420865"/>
                </a:lnTo>
                <a:lnTo>
                  <a:pt x="405612" y="375894"/>
                </a:lnTo>
                <a:lnTo>
                  <a:pt x="412000" y="330923"/>
                </a:lnTo>
                <a:lnTo>
                  <a:pt x="429933" y="290131"/>
                </a:lnTo>
                <a:lnTo>
                  <a:pt x="457606" y="255308"/>
                </a:lnTo>
                <a:lnTo>
                  <a:pt x="493191" y="228231"/>
                </a:lnTo>
                <a:lnTo>
                  <a:pt x="534860" y="210680"/>
                </a:lnTo>
                <a:lnTo>
                  <a:pt x="580821" y="204431"/>
                </a:lnTo>
                <a:lnTo>
                  <a:pt x="596277" y="204431"/>
                </a:lnTo>
                <a:lnTo>
                  <a:pt x="596277" y="145021"/>
                </a:lnTo>
                <a:lnTo>
                  <a:pt x="580821" y="145021"/>
                </a:lnTo>
                <a:lnTo>
                  <a:pt x="532726" y="149898"/>
                </a:lnTo>
                <a:lnTo>
                  <a:pt x="488010" y="163868"/>
                </a:lnTo>
                <a:lnTo>
                  <a:pt x="447649" y="185953"/>
                </a:lnTo>
                <a:lnTo>
                  <a:pt x="412648" y="215138"/>
                </a:lnTo>
                <a:lnTo>
                  <a:pt x="384009" y="250444"/>
                </a:lnTo>
                <a:lnTo>
                  <a:pt x="375551" y="228777"/>
                </a:lnTo>
                <a:lnTo>
                  <a:pt x="371767" y="220624"/>
                </a:lnTo>
                <a:lnTo>
                  <a:pt x="365810" y="207784"/>
                </a:lnTo>
                <a:lnTo>
                  <a:pt x="354850" y="187515"/>
                </a:lnTo>
                <a:lnTo>
                  <a:pt x="346189" y="173621"/>
                </a:lnTo>
                <a:lnTo>
                  <a:pt x="346189" y="375894"/>
                </a:lnTo>
                <a:lnTo>
                  <a:pt x="343471" y="417487"/>
                </a:lnTo>
                <a:lnTo>
                  <a:pt x="335534" y="457454"/>
                </a:lnTo>
                <a:lnTo>
                  <a:pt x="322732" y="495452"/>
                </a:lnTo>
                <a:lnTo>
                  <a:pt x="305422" y="531152"/>
                </a:lnTo>
                <a:lnTo>
                  <a:pt x="288074" y="495452"/>
                </a:lnTo>
                <a:lnTo>
                  <a:pt x="275247" y="457454"/>
                </a:lnTo>
                <a:lnTo>
                  <a:pt x="267284" y="417474"/>
                </a:lnTo>
                <a:lnTo>
                  <a:pt x="264553" y="375894"/>
                </a:lnTo>
                <a:lnTo>
                  <a:pt x="267284" y="334289"/>
                </a:lnTo>
                <a:lnTo>
                  <a:pt x="275247" y="294322"/>
                </a:lnTo>
                <a:lnTo>
                  <a:pt x="288074" y="256311"/>
                </a:lnTo>
                <a:lnTo>
                  <a:pt x="305409" y="220624"/>
                </a:lnTo>
                <a:lnTo>
                  <a:pt x="322732" y="256324"/>
                </a:lnTo>
                <a:lnTo>
                  <a:pt x="335534" y="294322"/>
                </a:lnTo>
                <a:lnTo>
                  <a:pt x="343471" y="334302"/>
                </a:lnTo>
                <a:lnTo>
                  <a:pt x="346189" y="375894"/>
                </a:lnTo>
                <a:lnTo>
                  <a:pt x="346189" y="173621"/>
                </a:lnTo>
                <a:lnTo>
                  <a:pt x="342696" y="168008"/>
                </a:lnTo>
                <a:lnTo>
                  <a:pt x="380657" y="131191"/>
                </a:lnTo>
                <a:lnTo>
                  <a:pt x="395884" y="120688"/>
                </a:lnTo>
                <a:lnTo>
                  <a:pt x="424319" y="101066"/>
                </a:lnTo>
                <a:lnTo>
                  <a:pt x="472821" y="78486"/>
                </a:lnTo>
                <a:lnTo>
                  <a:pt x="525335" y="64325"/>
                </a:lnTo>
                <a:lnTo>
                  <a:pt x="581025" y="59410"/>
                </a:lnTo>
                <a:lnTo>
                  <a:pt x="596277" y="59410"/>
                </a:lnTo>
                <a:lnTo>
                  <a:pt x="596277" y="0"/>
                </a:lnTo>
                <a:close/>
              </a:path>
            </a:pathLst>
          </a:custGeom>
          <a:solidFill>
            <a:srgbClr val="E12726"/>
          </a:solidFill>
        </p:spPr>
        <p:txBody>
          <a:bodyPr wrap="square" lIns="0" tIns="0" rIns="0" bIns="0" rtlCol="0"/>
          <a:lstStyle/>
          <a:p>
            <a:endParaRPr sz="1391" dirty="0"/>
          </a:p>
        </p:txBody>
      </p:sp>
      <p:sp>
        <p:nvSpPr>
          <p:cNvPr id="79" name="object 39">
            <a:extLst>
              <a:ext uri="{FF2B5EF4-FFF2-40B4-BE49-F238E27FC236}">
                <a16:creationId xmlns:a16="http://schemas.microsoft.com/office/drawing/2014/main" id="{C9241486-2254-41C0-B62F-C6F1197128CA}"/>
              </a:ext>
            </a:extLst>
          </p:cNvPr>
          <p:cNvSpPr/>
          <p:nvPr/>
        </p:nvSpPr>
        <p:spPr>
          <a:xfrm>
            <a:off x="1000608" y="6193077"/>
            <a:ext cx="526992" cy="46124"/>
          </a:xfrm>
          <a:custGeom>
            <a:avLst/>
            <a:gdLst/>
            <a:ahLst/>
            <a:cxnLst/>
            <a:rect l="l" t="t" r="r" b="b"/>
            <a:pathLst>
              <a:path w="681989" h="59689">
                <a:moveTo>
                  <a:pt x="596049" y="12"/>
                </a:moveTo>
                <a:lnTo>
                  <a:pt x="0" y="12"/>
                </a:lnTo>
                <a:lnTo>
                  <a:pt x="0" y="59423"/>
                </a:lnTo>
                <a:lnTo>
                  <a:pt x="596049" y="59423"/>
                </a:lnTo>
                <a:lnTo>
                  <a:pt x="596049" y="12"/>
                </a:lnTo>
                <a:close/>
              </a:path>
              <a:path w="681989" h="59689">
                <a:moveTo>
                  <a:pt x="643089" y="0"/>
                </a:moveTo>
                <a:lnTo>
                  <a:pt x="619569" y="0"/>
                </a:lnTo>
                <a:lnTo>
                  <a:pt x="619569" y="3975"/>
                </a:lnTo>
                <a:lnTo>
                  <a:pt x="628878" y="3975"/>
                </a:lnTo>
                <a:lnTo>
                  <a:pt x="628878" y="29730"/>
                </a:lnTo>
                <a:lnTo>
                  <a:pt x="633780" y="29730"/>
                </a:lnTo>
                <a:lnTo>
                  <a:pt x="633780" y="3975"/>
                </a:lnTo>
                <a:lnTo>
                  <a:pt x="643089" y="3975"/>
                </a:lnTo>
                <a:lnTo>
                  <a:pt x="643089" y="0"/>
                </a:lnTo>
                <a:close/>
              </a:path>
              <a:path w="681989" h="59689">
                <a:moveTo>
                  <a:pt x="681837" y="0"/>
                </a:moveTo>
                <a:lnTo>
                  <a:pt x="674331" y="0"/>
                </a:lnTo>
                <a:lnTo>
                  <a:pt x="665607" y="22593"/>
                </a:lnTo>
                <a:lnTo>
                  <a:pt x="658660" y="4914"/>
                </a:lnTo>
                <a:lnTo>
                  <a:pt x="656729" y="0"/>
                </a:lnTo>
                <a:lnTo>
                  <a:pt x="649147" y="0"/>
                </a:lnTo>
                <a:lnTo>
                  <a:pt x="649147" y="29730"/>
                </a:lnTo>
                <a:lnTo>
                  <a:pt x="654062" y="29730"/>
                </a:lnTo>
                <a:lnTo>
                  <a:pt x="654062" y="4914"/>
                </a:lnTo>
                <a:lnTo>
                  <a:pt x="654202" y="4914"/>
                </a:lnTo>
                <a:lnTo>
                  <a:pt x="663943" y="29730"/>
                </a:lnTo>
                <a:lnTo>
                  <a:pt x="667042" y="29730"/>
                </a:lnTo>
                <a:lnTo>
                  <a:pt x="669848" y="22593"/>
                </a:lnTo>
                <a:lnTo>
                  <a:pt x="676783" y="4914"/>
                </a:lnTo>
                <a:lnTo>
                  <a:pt x="676922" y="4914"/>
                </a:lnTo>
                <a:lnTo>
                  <a:pt x="676922" y="29730"/>
                </a:lnTo>
                <a:lnTo>
                  <a:pt x="681837" y="29730"/>
                </a:lnTo>
                <a:lnTo>
                  <a:pt x="681837" y="4914"/>
                </a:lnTo>
                <a:lnTo>
                  <a:pt x="681837" y="0"/>
                </a:lnTo>
                <a:close/>
              </a:path>
            </a:pathLst>
          </a:custGeom>
          <a:solidFill>
            <a:srgbClr val="E12726"/>
          </a:solidFill>
        </p:spPr>
        <p:txBody>
          <a:bodyPr wrap="square" lIns="0" tIns="0" rIns="0" bIns="0" rtlCol="0"/>
          <a:lstStyle/>
          <a:p>
            <a:endParaRPr sz="1391" dirty="0"/>
          </a:p>
        </p:txBody>
      </p:sp>
      <p:sp>
        <p:nvSpPr>
          <p:cNvPr id="80" name="object 41">
            <a:extLst>
              <a:ext uri="{FF2B5EF4-FFF2-40B4-BE49-F238E27FC236}">
                <a16:creationId xmlns:a16="http://schemas.microsoft.com/office/drawing/2014/main" id="{D840DFE2-EB3B-47DF-895E-582A042A83D3}"/>
              </a:ext>
            </a:extLst>
          </p:cNvPr>
          <p:cNvSpPr txBox="1">
            <a:spLocks/>
          </p:cNvSpPr>
          <p:nvPr/>
        </p:nvSpPr>
        <p:spPr>
          <a:xfrm>
            <a:off x="3035553" y="6895753"/>
            <a:ext cx="1688436" cy="128357"/>
          </a:xfrm>
          <a:prstGeom prst="rect">
            <a:avLst/>
          </a:prstGeom>
        </p:spPr>
        <p:txBody>
          <a:bodyPr vert="horz" wrap="square" lIns="0" tIns="932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231F2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13">
              <a:spcBef>
                <a:spcPts val="73"/>
              </a:spcBef>
              <a:tabLst>
                <a:tab pos="1422436" algn="l"/>
              </a:tabLst>
            </a:pPr>
            <a:r>
              <a:rPr lang="en-US" sz="773" spc="151" dirty="0"/>
              <a:t>P</a:t>
            </a:r>
            <a:r>
              <a:rPr lang="en-US" sz="773" spc="147" dirty="0"/>
              <a:t>C</a:t>
            </a:r>
            <a:r>
              <a:rPr lang="en-US" sz="773" spc="209" dirty="0"/>
              <a:t>C</a:t>
            </a:r>
            <a:r>
              <a:rPr lang="en-US" sz="773" spc="73" dirty="0"/>
              <a:t> </a:t>
            </a:r>
            <a:r>
              <a:rPr lang="en-US" sz="773" spc="124" dirty="0"/>
              <a:t>I</a:t>
            </a:r>
            <a:r>
              <a:rPr lang="en-US" sz="773" spc="243" dirty="0"/>
              <a:t>n</a:t>
            </a:r>
            <a:r>
              <a:rPr lang="en-US" sz="773" spc="196" dirty="0"/>
              <a:t>dust</a:t>
            </a:r>
            <a:r>
              <a:rPr lang="en-US" sz="773" spc="139" dirty="0"/>
              <a:t>r</a:t>
            </a:r>
            <a:r>
              <a:rPr lang="en-US" sz="773" spc="93" dirty="0"/>
              <a:t>y</a:t>
            </a:r>
            <a:r>
              <a:rPr lang="en-US" sz="773" spc="73" dirty="0"/>
              <a:t> </a:t>
            </a:r>
            <a:r>
              <a:rPr lang="en-US" sz="773" spc="196" dirty="0"/>
              <a:t>C</a:t>
            </a:r>
            <a:r>
              <a:rPr lang="en-US" sz="773" spc="177" dirty="0"/>
              <a:t>o-Cha</a:t>
            </a:r>
            <a:r>
              <a:rPr lang="en-US" sz="773" spc="70" dirty="0"/>
              <a:t>i</a:t>
            </a:r>
            <a:r>
              <a:rPr lang="en-US" sz="773" spc="247" dirty="0"/>
              <a:t>r</a:t>
            </a:r>
            <a:r>
              <a:rPr lang="en-US" sz="773" dirty="0"/>
              <a:t>	</a:t>
            </a:r>
            <a:r>
              <a:rPr lang="en-US" sz="773" spc="216" dirty="0"/>
              <a:t>D</a:t>
            </a:r>
            <a:r>
              <a:rPr lang="en-US" sz="773" spc="54" dirty="0"/>
              <a:t>a</a:t>
            </a:r>
            <a:r>
              <a:rPr lang="en-US" sz="773" spc="205" dirty="0"/>
              <a:t>t</a:t>
            </a:r>
            <a:r>
              <a:rPr lang="en-US" sz="773" spc="39" dirty="0"/>
              <a:t>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42CC5A-8637-48AA-8EF4-97E94985FA35}"/>
              </a:ext>
            </a:extLst>
          </p:cNvPr>
          <p:cNvSpPr/>
          <p:nvPr/>
        </p:nvSpPr>
        <p:spPr>
          <a:xfrm>
            <a:off x="1157092" y="2926246"/>
            <a:ext cx="5445357" cy="984200"/>
          </a:xfrm>
          <a:prstGeom prst="rect">
            <a:avLst/>
          </a:prstGeom>
          <a:noFill/>
        </p:spPr>
        <p:txBody>
          <a:bodyPr wrap="none" lIns="70658" tIns="35329" rIns="70658" bIns="35329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2782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12744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Certificate of Achievement</a:t>
            </a:r>
          </a:p>
        </p:txBody>
      </p:sp>
      <p:sp>
        <p:nvSpPr>
          <p:cNvPr id="82" name="object 33">
            <a:extLst>
              <a:ext uri="{FF2B5EF4-FFF2-40B4-BE49-F238E27FC236}">
                <a16:creationId xmlns:a16="http://schemas.microsoft.com/office/drawing/2014/main" id="{D5F2A7DE-7A34-4EA6-BDEF-341BC7391A9B}"/>
              </a:ext>
            </a:extLst>
          </p:cNvPr>
          <p:cNvSpPr txBox="1"/>
          <p:nvPr/>
        </p:nvSpPr>
        <p:spPr>
          <a:xfrm>
            <a:off x="984349" y="5077789"/>
            <a:ext cx="5803703" cy="176430"/>
          </a:xfrm>
          <a:prstGeom prst="rect">
            <a:avLst/>
          </a:prstGeom>
        </p:spPr>
        <p:txBody>
          <a:bodyPr vert="horz" wrap="square" lIns="0" tIns="9814" rIns="0" bIns="0" rtlCol="0">
            <a:spAutoFit/>
          </a:bodyPr>
          <a:lstStyle/>
          <a:p>
            <a:pPr marL="9813" algn="ctr">
              <a:spcBef>
                <a:spcPts val="77"/>
              </a:spcBef>
            </a:pPr>
            <a:r>
              <a:rPr lang="en-US" sz="1082" dirty="0">
                <a:solidFill>
                  <a:srgbClr val="231F20"/>
                </a:solidFill>
                <a:latin typeface="Arial Black" panose="020B0A04020102020204" pitchFamily="34" charset="0"/>
                <a:cs typeface="Calibri"/>
              </a:rPr>
              <a:t>FOR SUCCESSFULLY COMPLETING THE CERTIFICATE PROGRAM FOR THE: </a:t>
            </a:r>
            <a:endParaRPr lang="en-US" sz="1082" dirty="0"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F31905A-E5B6-4D4C-BDC6-18C2F2ACA97C}"/>
              </a:ext>
            </a:extLst>
          </p:cNvPr>
          <p:cNvSpPr/>
          <p:nvPr/>
        </p:nvSpPr>
        <p:spPr>
          <a:xfrm>
            <a:off x="2740244" y="3855600"/>
            <a:ext cx="2291909" cy="520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13" algn="ctr">
              <a:spcBef>
                <a:spcPts val="77"/>
              </a:spcBef>
            </a:pPr>
            <a:r>
              <a:rPr lang="en-US" sz="2782" spc="23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to</a:t>
            </a:r>
            <a:endParaRPr lang="en-US" sz="2782" spc="2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Picture 4" descr="Image result for ruby transparent background">
            <a:extLst>
              <a:ext uri="{FF2B5EF4-FFF2-40B4-BE49-F238E27FC236}">
                <a16:creationId xmlns:a16="http://schemas.microsoft.com/office/drawing/2014/main" id="{42E381D3-8FC3-4F22-A861-6A89ED07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60" y="6149579"/>
            <a:ext cx="1462381" cy="9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946202A-2EDC-4149-BF59-D0FF5B5D504D}"/>
              </a:ext>
            </a:extLst>
          </p:cNvPr>
          <p:cNvGrpSpPr/>
          <p:nvPr/>
        </p:nvGrpSpPr>
        <p:grpSpPr>
          <a:xfrm>
            <a:off x="421325" y="156196"/>
            <a:ext cx="7016948" cy="1127635"/>
            <a:chOff x="421325" y="156196"/>
            <a:chExt cx="6921584" cy="113704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61DB1DC-8039-4C3A-900A-8762DFBCE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1325" y="156196"/>
              <a:ext cx="6921584" cy="113704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FBCF09D-4220-486C-8C3C-BC7E16250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6660" y="684156"/>
              <a:ext cx="223823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86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6B9D1D-9925-41F0-819D-0BE5647CFFBA}" vid="{031E5C72-D7B8-40EA-95C2-520B95B430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1937</TotalTime>
  <Words>795</Words>
  <Application>Microsoft Office PowerPoint</Application>
  <PresentationFormat>Custom</PresentationFormat>
  <Paragraphs>145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 Black</vt:lpstr>
      <vt:lpstr>Arial Narrow</vt:lpstr>
      <vt:lpstr>Arimo Bold</vt:lpstr>
      <vt:lpstr>Calibri</vt:lpstr>
      <vt:lpstr>Edwardian Script ITC</vt:lpstr>
      <vt:lpstr>Eras Bold ITC</vt:lpstr>
      <vt:lpstr>Helveticish Bold</vt:lpstr>
      <vt:lpstr>Helveticish Bold Italics</vt:lpstr>
      <vt:lpstr>Lucida Calligraphy</vt:lpstr>
      <vt:lpstr>Modern Love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Certificate of Appreciation</vt:lpstr>
      <vt:lpstr>PowerPoint Presentation</vt:lpstr>
      <vt:lpstr>PowerPoint Presentation</vt:lpstr>
      <vt:lpstr>PowerPoint Presentation</vt:lpstr>
    </vt:vector>
  </TitlesOfParts>
  <Company>US Postal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Quaglia, Vencent A - Anaheim, CA</dc:creator>
  <cp:lastModifiedBy>Caldwell, Judy - Washington, DC</cp:lastModifiedBy>
  <cp:revision>49</cp:revision>
  <dcterms:created xsi:type="dcterms:W3CDTF">2022-03-22T21:11:38Z</dcterms:created>
  <dcterms:modified xsi:type="dcterms:W3CDTF">2022-04-29T13:44:48Z</dcterms:modified>
</cp:coreProperties>
</file>